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
      <p:font typeface="Maven Pro"/>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venPro-bold.fntdata"/><Relationship Id="rId3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c35025e30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c35025e30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c35025e30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6c35025e30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ca78616b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ca78616b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c35025e30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6c35025e30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6c35025e30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6c35025e30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6c35025e30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6c35025e30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c35025e30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c35025e30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c35025e30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c35025e30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c35025e30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c35025e30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c35025e30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c35025e30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c35025e30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c35025e30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c35025e30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c35025e30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c35025e30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6c35025e30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6c35025e30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6c35025e30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c35025e30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c35025e30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2.jpg"/><Relationship Id="rId5" Type="http://schemas.openxmlformats.org/officeDocument/2006/relationships/image" Target="../media/image13.jpg"/><Relationship Id="rId6" Type="http://schemas.openxmlformats.org/officeDocument/2006/relationships/image" Target="../media/image18.jpg"/><Relationship Id="rId7" Type="http://schemas.openxmlformats.org/officeDocument/2006/relationships/image" Target="../media/image11.jp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Chicago_Police_Department" TargetMode="External"/><Relationship Id="rId4" Type="http://schemas.openxmlformats.org/officeDocument/2006/relationships/hyperlink" Target="https://en.wikipedia.org/wiki/Violent_crime" TargetMode="External"/><Relationship Id="rId5" Type="http://schemas.openxmlformats.org/officeDocument/2006/relationships/hyperlink" Target="https://en.wikipedia.org/wiki/Gangs_in_Chicago" TargetMode="External"/><Relationship Id="rId6" Type="http://schemas.openxmlformats.org/officeDocument/2006/relationships/image" Target="../media/image26.png"/><Relationship Id="rId7"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799780"/>
            <a:ext cx="4255500" cy="268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CHICAGO CRIME</a:t>
            </a:r>
            <a:endParaRPr/>
          </a:p>
          <a:p>
            <a:pPr indent="0" lvl="0" marL="0" rtl="0" algn="l">
              <a:spcBef>
                <a:spcPts val="0"/>
              </a:spcBef>
              <a:spcAft>
                <a:spcPts val="0"/>
              </a:spcAft>
              <a:buNone/>
            </a:pPr>
            <a:r>
              <a:rPr lang="en"/>
              <a:t>ANALYSIS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PREPARED BY, KAJAL</a:t>
            </a:r>
            <a:endParaRPr b="1"/>
          </a:p>
        </p:txBody>
      </p:sp>
      <p:pic>
        <p:nvPicPr>
          <p:cNvPr id="279" name="Google Shape;279;p13"/>
          <p:cNvPicPr preferRelativeResize="0"/>
          <p:nvPr/>
        </p:nvPicPr>
        <p:blipFill>
          <a:blip r:embed="rId3">
            <a:alphaModFix/>
          </a:blip>
          <a:stretch>
            <a:fillRect/>
          </a:stretch>
        </p:blipFill>
        <p:spPr>
          <a:xfrm>
            <a:off x="4808050" y="152400"/>
            <a:ext cx="4197499" cy="2687102"/>
          </a:xfrm>
          <a:prstGeom prst="rect">
            <a:avLst/>
          </a:prstGeom>
          <a:noFill/>
          <a:ln>
            <a:noFill/>
          </a:ln>
        </p:spPr>
      </p:pic>
      <p:pic>
        <p:nvPicPr>
          <p:cNvPr id="280" name="Google Shape;280;p13"/>
          <p:cNvPicPr preferRelativeResize="0"/>
          <p:nvPr/>
        </p:nvPicPr>
        <p:blipFill rotWithShape="1">
          <a:blip r:embed="rId4">
            <a:alphaModFix/>
          </a:blip>
          <a:srcRect b="2610" l="5980" r="-5980" t="-2610"/>
          <a:stretch/>
        </p:blipFill>
        <p:spPr>
          <a:xfrm>
            <a:off x="4839250" y="2803050"/>
            <a:ext cx="4416950" cy="2293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8" name="Shape 348"/>
        <p:cNvGrpSpPr/>
        <p:nvPr/>
      </p:nvGrpSpPr>
      <p:grpSpPr>
        <a:xfrm>
          <a:off x="0" y="0"/>
          <a:ext cx="0" cy="0"/>
          <a:chOff x="0" y="0"/>
          <a:chExt cx="0" cy="0"/>
        </a:xfrm>
      </p:grpSpPr>
      <p:sp>
        <p:nvSpPr>
          <p:cNvPr id="349" name="Google Shape;349;p22"/>
          <p:cNvSpPr txBox="1"/>
          <p:nvPr>
            <p:ph type="title"/>
          </p:nvPr>
        </p:nvSpPr>
        <p:spPr>
          <a:xfrm>
            <a:off x="1303800" y="97600"/>
            <a:ext cx="3374100" cy="50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Essential Insights </a:t>
            </a:r>
            <a:endParaRPr/>
          </a:p>
        </p:txBody>
      </p:sp>
      <p:sp>
        <p:nvSpPr>
          <p:cNvPr id="350" name="Google Shape;350;p22"/>
          <p:cNvSpPr txBox="1"/>
          <p:nvPr>
            <p:ph idx="1" type="body"/>
          </p:nvPr>
        </p:nvSpPr>
        <p:spPr>
          <a:xfrm>
            <a:off x="1133650" y="680150"/>
            <a:ext cx="7200600" cy="424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latin typeface="Impact"/>
                <a:ea typeface="Impact"/>
                <a:cs typeface="Impact"/>
                <a:sym typeface="Impact"/>
              </a:rPr>
              <a:t> </a:t>
            </a:r>
            <a:endParaRPr sz="1900">
              <a:latin typeface="Impact"/>
              <a:ea typeface="Impact"/>
              <a:cs typeface="Impact"/>
              <a:sym typeface="Impact"/>
            </a:endParaRPr>
          </a:p>
          <a:p>
            <a:pPr indent="0" lvl="0" marL="0" rtl="0" algn="l">
              <a:spcBef>
                <a:spcPts val="1200"/>
              </a:spcBef>
              <a:spcAft>
                <a:spcPts val="0"/>
              </a:spcAft>
              <a:buNone/>
            </a:pPr>
            <a:r>
              <a:rPr lang="en" sz="1900">
                <a:latin typeface="Impact"/>
                <a:ea typeface="Impact"/>
                <a:cs typeface="Impact"/>
                <a:sym typeface="Impact"/>
              </a:rPr>
              <a:t>  </a:t>
            </a:r>
            <a:endParaRPr sz="1900">
              <a:latin typeface="Impact"/>
              <a:ea typeface="Impact"/>
              <a:cs typeface="Impact"/>
              <a:sym typeface="Impact"/>
            </a:endParaRPr>
          </a:p>
          <a:p>
            <a:pPr indent="0" lvl="0" marL="0" rtl="0" algn="l">
              <a:spcBef>
                <a:spcPts val="1200"/>
              </a:spcBef>
              <a:spcAft>
                <a:spcPts val="0"/>
              </a:spcAft>
              <a:buNone/>
            </a:pPr>
            <a:r>
              <a:rPr lang="en" sz="1900">
                <a:latin typeface="Impact"/>
                <a:ea typeface="Impact"/>
                <a:cs typeface="Impact"/>
                <a:sym typeface="Impact"/>
              </a:rPr>
              <a:t>Total crime</a:t>
            </a:r>
            <a:r>
              <a:rPr lang="en"/>
              <a:t> - </a:t>
            </a:r>
            <a:r>
              <a:rPr b="1" lang="en" sz="1800">
                <a:latin typeface="Impact"/>
                <a:ea typeface="Impact"/>
                <a:cs typeface="Impact"/>
                <a:sym typeface="Impact"/>
              </a:rPr>
              <a:t>89898                  Total Crime Type- 31              </a:t>
            </a:r>
            <a:r>
              <a:rPr b="1" lang="en" sz="1800">
                <a:latin typeface="Impact"/>
                <a:ea typeface="Impact"/>
                <a:cs typeface="Impact"/>
                <a:sym typeface="Impact"/>
              </a:rPr>
              <a:t>Arrest Rate - 12.42%</a:t>
            </a:r>
            <a:r>
              <a:rPr b="1" lang="en" sz="1800">
                <a:latin typeface="Impact"/>
                <a:ea typeface="Impact"/>
                <a:cs typeface="Impact"/>
                <a:sym typeface="Impact"/>
              </a:rPr>
              <a:t>                                                                    </a:t>
            </a:r>
            <a:r>
              <a:rPr b="1" lang="en" sz="1800">
                <a:latin typeface="Impact"/>
                <a:ea typeface="Impact"/>
                <a:cs typeface="Impact"/>
                <a:sym typeface="Impact"/>
              </a:rPr>
              <a:t>                     </a:t>
            </a:r>
            <a:endParaRPr b="1" sz="1800">
              <a:latin typeface="Impact"/>
              <a:ea typeface="Impact"/>
              <a:cs typeface="Impact"/>
              <a:sym typeface="Impact"/>
            </a:endParaRPr>
          </a:p>
          <a:p>
            <a:pPr indent="0" lvl="0" marL="0" rtl="0" algn="l">
              <a:spcBef>
                <a:spcPts val="1200"/>
              </a:spcBef>
              <a:spcAft>
                <a:spcPts val="0"/>
              </a:spcAft>
              <a:buNone/>
            </a:pPr>
            <a:r>
              <a:t/>
            </a:r>
            <a:endParaRPr b="1" sz="1800">
              <a:latin typeface="Impact"/>
              <a:ea typeface="Impact"/>
              <a:cs typeface="Impact"/>
              <a:sym typeface="Impact"/>
            </a:endParaRPr>
          </a:p>
          <a:p>
            <a:pPr indent="0" lvl="0" marL="0" rtl="0" algn="l">
              <a:spcBef>
                <a:spcPts val="1200"/>
              </a:spcBef>
              <a:spcAft>
                <a:spcPts val="0"/>
              </a:spcAft>
              <a:buNone/>
            </a:pPr>
            <a:r>
              <a:t/>
            </a:r>
            <a:endParaRPr b="1" sz="1800">
              <a:latin typeface="Impact"/>
              <a:ea typeface="Impact"/>
              <a:cs typeface="Impact"/>
              <a:sym typeface="Impact"/>
            </a:endParaRPr>
          </a:p>
          <a:p>
            <a:pPr indent="0" lvl="0" marL="0" rtl="0" algn="l">
              <a:spcBef>
                <a:spcPts val="1200"/>
              </a:spcBef>
              <a:spcAft>
                <a:spcPts val="0"/>
              </a:spcAft>
              <a:buNone/>
            </a:pPr>
            <a:r>
              <a:t/>
            </a:r>
            <a:endParaRPr b="1" sz="1800">
              <a:latin typeface="Impact"/>
              <a:ea typeface="Impact"/>
              <a:cs typeface="Impact"/>
              <a:sym typeface="Impact"/>
            </a:endParaRPr>
          </a:p>
          <a:p>
            <a:pPr indent="0" lvl="0" marL="0" rtl="0" algn="l">
              <a:spcBef>
                <a:spcPts val="1200"/>
              </a:spcBef>
              <a:spcAft>
                <a:spcPts val="0"/>
              </a:spcAft>
              <a:buNone/>
            </a:pPr>
            <a:r>
              <a:t/>
            </a:r>
            <a:endParaRPr b="1" sz="1800">
              <a:latin typeface="Impact"/>
              <a:ea typeface="Impact"/>
              <a:cs typeface="Impact"/>
              <a:sym typeface="Impact"/>
            </a:endParaRPr>
          </a:p>
          <a:p>
            <a:pPr indent="0" lvl="0" marL="0" rtl="0" algn="l">
              <a:spcBef>
                <a:spcPts val="1200"/>
              </a:spcBef>
              <a:spcAft>
                <a:spcPts val="1200"/>
              </a:spcAft>
              <a:buNone/>
            </a:pPr>
            <a:r>
              <a:rPr b="1" lang="en" sz="1800">
                <a:latin typeface="Impact"/>
                <a:ea typeface="Impact"/>
                <a:cs typeface="Impact"/>
                <a:sym typeface="Impact"/>
              </a:rPr>
              <a:t>Domestic Crime Proportion - 20.02%       </a:t>
            </a:r>
            <a:r>
              <a:rPr b="1" lang="en" sz="1800">
                <a:latin typeface="Impact"/>
                <a:ea typeface="Impact"/>
                <a:cs typeface="Impact"/>
                <a:sym typeface="Impact"/>
              </a:rPr>
              <a:t>   Average Days to Resolve - 9.03</a:t>
            </a:r>
            <a:endParaRPr b="1" sz="1800">
              <a:latin typeface="Impact"/>
              <a:ea typeface="Impact"/>
              <a:cs typeface="Impact"/>
              <a:sym typeface="Impact"/>
            </a:endParaRPr>
          </a:p>
        </p:txBody>
      </p:sp>
      <p:pic>
        <p:nvPicPr>
          <p:cNvPr id="351" name="Google Shape;351;p22"/>
          <p:cNvPicPr preferRelativeResize="0"/>
          <p:nvPr/>
        </p:nvPicPr>
        <p:blipFill rotWithShape="1">
          <a:blip r:embed="rId3">
            <a:alphaModFix/>
          </a:blip>
          <a:srcRect b="10297" l="0" r="13051" t="0"/>
          <a:stretch/>
        </p:blipFill>
        <p:spPr>
          <a:xfrm>
            <a:off x="1303800" y="765225"/>
            <a:ext cx="1529200" cy="925775"/>
          </a:xfrm>
          <a:prstGeom prst="rect">
            <a:avLst/>
          </a:prstGeom>
          <a:noFill/>
          <a:ln>
            <a:noFill/>
          </a:ln>
        </p:spPr>
      </p:pic>
      <p:pic>
        <p:nvPicPr>
          <p:cNvPr id="352" name="Google Shape;352;p22"/>
          <p:cNvPicPr preferRelativeResize="0"/>
          <p:nvPr/>
        </p:nvPicPr>
        <p:blipFill>
          <a:blip r:embed="rId4">
            <a:alphaModFix/>
          </a:blip>
          <a:stretch>
            <a:fillRect/>
          </a:stretch>
        </p:blipFill>
        <p:spPr>
          <a:xfrm>
            <a:off x="1511250" y="2674850"/>
            <a:ext cx="2239427" cy="1417175"/>
          </a:xfrm>
          <a:prstGeom prst="rect">
            <a:avLst/>
          </a:prstGeom>
          <a:noFill/>
          <a:ln>
            <a:noFill/>
          </a:ln>
        </p:spPr>
      </p:pic>
      <p:pic>
        <p:nvPicPr>
          <p:cNvPr id="353" name="Google Shape;353;p22"/>
          <p:cNvPicPr preferRelativeResize="0"/>
          <p:nvPr/>
        </p:nvPicPr>
        <p:blipFill>
          <a:blip r:embed="rId5">
            <a:alphaModFix/>
          </a:blip>
          <a:stretch>
            <a:fillRect/>
          </a:stretch>
        </p:blipFill>
        <p:spPr>
          <a:xfrm>
            <a:off x="5000350" y="2674850"/>
            <a:ext cx="2562701" cy="1417174"/>
          </a:xfrm>
          <a:prstGeom prst="rect">
            <a:avLst/>
          </a:prstGeom>
          <a:noFill/>
          <a:ln>
            <a:noFill/>
          </a:ln>
        </p:spPr>
      </p:pic>
      <p:pic>
        <p:nvPicPr>
          <p:cNvPr id="354" name="Google Shape;354;p22"/>
          <p:cNvPicPr preferRelativeResize="0"/>
          <p:nvPr/>
        </p:nvPicPr>
        <p:blipFill>
          <a:blip r:embed="rId6">
            <a:alphaModFix/>
          </a:blip>
          <a:stretch>
            <a:fillRect/>
          </a:stretch>
        </p:blipFill>
        <p:spPr>
          <a:xfrm>
            <a:off x="3909900" y="743925"/>
            <a:ext cx="1648100" cy="925774"/>
          </a:xfrm>
          <a:prstGeom prst="rect">
            <a:avLst/>
          </a:prstGeom>
          <a:noFill/>
          <a:ln>
            <a:noFill/>
          </a:ln>
        </p:spPr>
      </p:pic>
      <p:pic>
        <p:nvPicPr>
          <p:cNvPr id="355" name="Google Shape;355;p22"/>
          <p:cNvPicPr preferRelativeResize="0"/>
          <p:nvPr/>
        </p:nvPicPr>
        <p:blipFill>
          <a:blip r:embed="rId7">
            <a:alphaModFix/>
          </a:blip>
          <a:stretch>
            <a:fillRect/>
          </a:stretch>
        </p:blipFill>
        <p:spPr>
          <a:xfrm>
            <a:off x="6336025" y="743925"/>
            <a:ext cx="1593800" cy="947075"/>
          </a:xfrm>
          <a:prstGeom prst="rect">
            <a:avLst/>
          </a:prstGeom>
          <a:noFill/>
          <a:ln>
            <a:noFill/>
          </a:ln>
        </p:spPr>
      </p:pic>
      <p:pic>
        <p:nvPicPr>
          <p:cNvPr id="356" name="Google Shape;356;p22"/>
          <p:cNvPicPr preferRelativeResize="0"/>
          <p:nvPr/>
        </p:nvPicPr>
        <p:blipFill>
          <a:blip r:embed="rId8">
            <a:alphaModFix/>
          </a:blip>
          <a:stretch>
            <a:fillRect/>
          </a:stretch>
        </p:blipFill>
        <p:spPr>
          <a:xfrm>
            <a:off x="5982850" y="129100"/>
            <a:ext cx="3069527" cy="453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0" name="Shape 360"/>
        <p:cNvGrpSpPr/>
        <p:nvPr/>
      </p:nvGrpSpPr>
      <p:grpSpPr>
        <a:xfrm>
          <a:off x="0" y="0"/>
          <a:ext cx="0" cy="0"/>
          <a:chOff x="0" y="0"/>
          <a:chExt cx="0" cy="0"/>
        </a:xfrm>
      </p:grpSpPr>
      <p:sp>
        <p:nvSpPr>
          <p:cNvPr id="361" name="Google Shape;361;p23"/>
          <p:cNvSpPr txBox="1"/>
          <p:nvPr>
            <p:ph type="title"/>
          </p:nvPr>
        </p:nvSpPr>
        <p:spPr>
          <a:xfrm>
            <a:off x="1303800" y="29975"/>
            <a:ext cx="4326000" cy="75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 resolution</a:t>
            </a:r>
            <a:endParaRPr/>
          </a:p>
        </p:txBody>
      </p:sp>
      <p:sp>
        <p:nvSpPr>
          <p:cNvPr id="362" name="Google Shape;362;p23"/>
          <p:cNvSpPr txBox="1"/>
          <p:nvPr>
            <p:ph idx="1" type="body"/>
          </p:nvPr>
        </p:nvSpPr>
        <p:spPr>
          <a:xfrm>
            <a:off x="1151775" y="1096250"/>
            <a:ext cx="5097000" cy="3951000"/>
          </a:xfrm>
          <a:prstGeom prst="rect">
            <a:avLst/>
          </a:prstGeom>
        </p:spPr>
        <p:txBody>
          <a:bodyPr anchorCtr="0" anchor="t" bIns="91425" lIns="91425" spcFirstLastPara="1" rIns="91425" wrap="square" tIns="91425">
            <a:noAutofit/>
          </a:bodyPr>
          <a:lstStyle/>
          <a:p>
            <a:pPr indent="0" lvl="0" marL="0" rtl="0" algn="l">
              <a:lnSpc>
                <a:spcPct val="155000"/>
              </a:lnSpc>
              <a:spcBef>
                <a:spcPts val="0"/>
              </a:spcBef>
              <a:spcAft>
                <a:spcPts val="0"/>
              </a:spcAft>
              <a:buSzPts val="1018"/>
              <a:buNone/>
            </a:pPr>
            <a:r>
              <a:rPr b="1" lang="en" sz="1271">
                <a:solidFill>
                  <a:srgbClr val="000000"/>
                </a:solidFill>
                <a:highlight>
                  <a:schemeClr val="lt2"/>
                </a:highlight>
              </a:rPr>
              <a:t>Over the past year, Chicago's government has undertaken a concerted effort to combat the city's persistent crime challenges through the deployment of high-performing police officers in a decisive operation. As we assess the outcomes of this endeavor, our analysis delves into various dimensions of crime data to assess its efficacy and pinpoint areas necessitating improvement. </a:t>
            </a:r>
            <a:endParaRPr b="1" sz="1271">
              <a:solidFill>
                <a:srgbClr val="000000"/>
              </a:solidFill>
              <a:highlight>
                <a:schemeClr val="lt2"/>
              </a:highlight>
            </a:endParaRPr>
          </a:p>
          <a:p>
            <a:pPr indent="0" lvl="0" marL="0" rtl="0" algn="l">
              <a:spcBef>
                <a:spcPts val="0"/>
              </a:spcBef>
              <a:spcAft>
                <a:spcPts val="0"/>
              </a:spcAft>
              <a:buNone/>
            </a:pPr>
            <a:r>
              <a:t/>
            </a:r>
            <a:endParaRPr b="1" sz="1000">
              <a:solidFill>
                <a:srgbClr val="000000"/>
              </a:solidFill>
              <a:highlight>
                <a:schemeClr val="lt2"/>
              </a:highlight>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highlight>
                <a:schemeClr val="lt2"/>
              </a:highlight>
            </a:endParaRPr>
          </a:p>
          <a:p>
            <a:pPr indent="0" lvl="0" marL="457200" rtl="0" algn="l">
              <a:spcBef>
                <a:spcPts val="1500"/>
              </a:spcBef>
              <a:spcAft>
                <a:spcPts val="0"/>
              </a:spcAft>
              <a:buNone/>
            </a:pPr>
            <a:r>
              <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b="1" sz="1000">
              <a:solidFill>
                <a:srgbClr val="000000"/>
              </a:solidFill>
              <a:highlight>
                <a:schemeClr val="lt2"/>
              </a:highlight>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highlight>
                <a:schemeClr val="lt2"/>
              </a:highlight>
            </a:endParaRPr>
          </a:p>
          <a:p>
            <a:pPr indent="0" lvl="0" marL="0" rtl="0" algn="l">
              <a:spcBef>
                <a:spcPts val="0"/>
              </a:spcBef>
              <a:spcAft>
                <a:spcPts val="0"/>
              </a:spcAft>
              <a:buNone/>
            </a:pPr>
            <a:r>
              <a:t/>
            </a:r>
            <a:endParaRPr b="1" sz="900">
              <a:solidFill>
                <a:srgbClr val="000000"/>
              </a:solidFill>
              <a:highlight>
                <a:schemeClr val="lt2"/>
              </a:highlight>
            </a:endParaRPr>
          </a:p>
          <a:p>
            <a:pPr indent="0" lvl="0" marL="457200" rtl="0" algn="l">
              <a:spcBef>
                <a:spcPts val="1500"/>
              </a:spcBef>
              <a:spcAft>
                <a:spcPts val="0"/>
              </a:spcAft>
              <a:buNone/>
            </a:pPr>
            <a:r>
              <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b="1" sz="1000">
              <a:solidFill>
                <a:srgbClr val="212121"/>
              </a:solidFill>
              <a:highlight>
                <a:schemeClr val="lt2"/>
              </a:highlight>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212121"/>
              </a:solidFill>
              <a:highlight>
                <a:schemeClr val="lt2"/>
              </a:highlight>
            </a:endParaRPr>
          </a:p>
          <a:p>
            <a:pPr indent="-228600" lvl="0" marL="457200" rtl="0" algn="l">
              <a:spcBef>
                <a:spcPts val="1500"/>
              </a:spcBef>
              <a:spcAft>
                <a:spcPts val="0"/>
              </a:spcAft>
              <a:buClr>
                <a:srgbClr val="000000"/>
              </a:buClr>
              <a:buSzPts val="700"/>
              <a:buFont typeface="Nunito"/>
              <a:buNone/>
            </a:pPr>
            <a:r>
              <a:t/>
            </a:r>
            <a:endParaRPr sz="700">
              <a:solidFill>
                <a:srgbClr val="000000"/>
              </a:solidFill>
              <a:highlight>
                <a:schemeClr val="lt2"/>
              </a:highlight>
            </a:endParaRPr>
          </a:p>
          <a:p>
            <a:pPr indent="0" lvl="0" marL="0" rtl="0" algn="l">
              <a:spcBef>
                <a:spcPts val="0"/>
              </a:spcBef>
              <a:spcAft>
                <a:spcPts val="0"/>
              </a:spcAft>
              <a:buNone/>
            </a:pPr>
            <a:r>
              <a:t/>
            </a:r>
            <a:endParaRPr b="1" sz="800">
              <a:solidFill>
                <a:srgbClr val="212121"/>
              </a:solidFill>
              <a:highlight>
                <a:schemeClr val="lt2"/>
              </a:highlight>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55000"/>
              </a:lnSpc>
              <a:spcBef>
                <a:spcPts val="0"/>
              </a:spcBef>
              <a:spcAft>
                <a:spcPts val="0"/>
              </a:spcAft>
              <a:buNone/>
            </a:pPr>
            <a:r>
              <a:t/>
            </a:r>
            <a:endParaRPr b="1" sz="1071">
              <a:solidFill>
                <a:srgbClr val="000000"/>
              </a:solidFill>
              <a:highlight>
                <a:schemeClr val="lt2"/>
              </a:highlight>
            </a:endParaRPr>
          </a:p>
        </p:txBody>
      </p:sp>
      <p:pic>
        <p:nvPicPr>
          <p:cNvPr id="363" name="Google Shape;363;p23"/>
          <p:cNvPicPr preferRelativeResize="0"/>
          <p:nvPr/>
        </p:nvPicPr>
        <p:blipFill>
          <a:blip r:embed="rId3">
            <a:alphaModFix/>
          </a:blip>
          <a:stretch>
            <a:fillRect/>
          </a:stretch>
        </p:blipFill>
        <p:spPr>
          <a:xfrm>
            <a:off x="6404850" y="71875"/>
            <a:ext cx="2642299" cy="967175"/>
          </a:xfrm>
          <a:prstGeom prst="rect">
            <a:avLst/>
          </a:prstGeom>
          <a:noFill/>
          <a:ln>
            <a:noFill/>
          </a:ln>
        </p:spPr>
      </p:pic>
      <p:pic>
        <p:nvPicPr>
          <p:cNvPr id="364" name="Google Shape;364;p23"/>
          <p:cNvPicPr preferRelativeResize="0"/>
          <p:nvPr/>
        </p:nvPicPr>
        <p:blipFill>
          <a:blip r:embed="rId4">
            <a:alphaModFix/>
          </a:blip>
          <a:stretch>
            <a:fillRect/>
          </a:stretch>
        </p:blipFill>
        <p:spPr>
          <a:xfrm>
            <a:off x="6451675" y="1201321"/>
            <a:ext cx="2533074" cy="35463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8" name="Shape 368"/>
        <p:cNvGrpSpPr/>
        <p:nvPr/>
      </p:nvGrpSpPr>
      <p:grpSpPr>
        <a:xfrm>
          <a:off x="0" y="0"/>
          <a:ext cx="0" cy="0"/>
          <a:chOff x="0" y="0"/>
          <a:chExt cx="0" cy="0"/>
        </a:xfrm>
      </p:grpSpPr>
      <p:sp>
        <p:nvSpPr>
          <p:cNvPr id="369" name="Google Shape;369;p24"/>
          <p:cNvSpPr txBox="1"/>
          <p:nvPr>
            <p:ph type="title"/>
          </p:nvPr>
        </p:nvSpPr>
        <p:spPr>
          <a:xfrm>
            <a:off x="1765250" y="244875"/>
            <a:ext cx="29544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 :</a:t>
            </a:r>
            <a:endParaRPr/>
          </a:p>
        </p:txBody>
      </p:sp>
      <p:sp>
        <p:nvSpPr>
          <p:cNvPr id="370" name="Google Shape;370;p24"/>
          <p:cNvSpPr txBox="1"/>
          <p:nvPr>
            <p:ph idx="1" type="body"/>
          </p:nvPr>
        </p:nvSpPr>
        <p:spPr>
          <a:xfrm>
            <a:off x="1303800" y="888200"/>
            <a:ext cx="4809900" cy="399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200">
                <a:solidFill>
                  <a:srgbClr val="212121"/>
                </a:solidFill>
                <a:highlight>
                  <a:schemeClr val="lt2"/>
                </a:highlight>
              </a:rPr>
              <a:t>Monthly Fluctuations : </a:t>
            </a:r>
            <a:r>
              <a:rPr b="1" lang="en" sz="1100">
                <a:solidFill>
                  <a:srgbClr val="000000"/>
                </a:solidFill>
                <a:highlight>
                  <a:schemeClr val="lt2"/>
                </a:highlight>
              </a:rPr>
              <a:t>Crime rates exhibited monthly fluctuations, peaking in May and declining in June. This underscores the importance of analyzing temporal patterns to guide targeted interventions and resource allocation effectively.</a:t>
            </a:r>
            <a:endParaRPr b="1" sz="1100">
              <a:solidFill>
                <a:srgbClr val="000000"/>
              </a:solidFill>
              <a:highlight>
                <a:schemeClr val="lt2"/>
              </a:highlight>
            </a:endParaRPr>
          </a:p>
          <a:p>
            <a:pPr indent="0" lvl="0" marL="0" rtl="0" algn="l">
              <a:spcBef>
                <a:spcPts val="0"/>
              </a:spcBef>
              <a:spcAft>
                <a:spcPts val="0"/>
              </a:spcAft>
              <a:buNone/>
            </a:pPr>
            <a:r>
              <a:t/>
            </a:r>
            <a:endParaRPr b="1" sz="1200">
              <a:solidFill>
                <a:srgbClr val="212121"/>
              </a:solidFill>
              <a:highlight>
                <a:schemeClr val="lt2"/>
              </a:highlight>
            </a:endParaRPr>
          </a:p>
          <a:p>
            <a:pPr indent="0" lvl="0" marL="0" rtl="0" algn="l">
              <a:spcBef>
                <a:spcPts val="0"/>
              </a:spcBef>
              <a:spcAft>
                <a:spcPts val="0"/>
              </a:spcAft>
              <a:buNone/>
            </a:pPr>
            <a:r>
              <a:rPr b="1" lang="en" sz="1200">
                <a:solidFill>
                  <a:srgbClr val="212121"/>
                </a:solidFill>
                <a:highlight>
                  <a:schemeClr val="lt2"/>
                </a:highlight>
              </a:rPr>
              <a:t>Crime Diversity and Arrest Rates : </a:t>
            </a:r>
            <a:r>
              <a:rPr b="1" lang="en" sz="1100">
                <a:solidFill>
                  <a:srgbClr val="000000"/>
                </a:solidFill>
                <a:highlight>
                  <a:schemeClr val="lt2"/>
                </a:highlight>
              </a:rPr>
              <a:t>Theft and battery emerged as prevalent crime types, each with distinct arrest rates. This highlights the necessity for law enforcement strategies tailored to the nuances of different crimes and their perpetrators.</a:t>
            </a:r>
            <a:endParaRPr b="1" sz="1100">
              <a:solidFill>
                <a:srgbClr val="000000"/>
              </a:solidFill>
              <a:highlight>
                <a:schemeClr val="lt2"/>
              </a:highlight>
            </a:endParaRPr>
          </a:p>
          <a:p>
            <a:pPr indent="0" lvl="0" marL="0" rtl="0" algn="l">
              <a:spcBef>
                <a:spcPts val="0"/>
              </a:spcBef>
              <a:spcAft>
                <a:spcPts val="0"/>
              </a:spcAft>
              <a:buNone/>
            </a:pPr>
            <a:r>
              <a:t/>
            </a:r>
            <a:endParaRPr b="1" sz="1100">
              <a:solidFill>
                <a:srgbClr val="000000"/>
              </a:solidFill>
              <a:highlight>
                <a:schemeClr val="lt2"/>
              </a:highlight>
            </a:endParaRPr>
          </a:p>
          <a:p>
            <a:pPr indent="0" lvl="0" marL="0" rtl="0" algn="l">
              <a:spcBef>
                <a:spcPts val="0"/>
              </a:spcBef>
              <a:spcAft>
                <a:spcPts val="0"/>
              </a:spcAft>
              <a:buNone/>
            </a:pPr>
            <a:r>
              <a:rPr b="1" lang="en" sz="1200">
                <a:solidFill>
                  <a:srgbClr val="000000"/>
                </a:solidFill>
                <a:highlight>
                  <a:schemeClr val="lt2"/>
                </a:highlight>
              </a:rPr>
              <a:t>Geographical Concentrations : </a:t>
            </a:r>
            <a:r>
              <a:rPr b="1" lang="en" sz="1100">
                <a:solidFill>
                  <a:srgbClr val="000000"/>
                </a:solidFill>
                <a:highlight>
                  <a:schemeClr val="lt2"/>
                </a:highlight>
              </a:rPr>
              <a:t>Certain locales such as Apartment Street and Residence Location demonstrated heightened crime rates, indicating the need for concentrated policing efforts and community involvement to address local issues comprehensively.</a:t>
            </a:r>
            <a:endParaRPr b="1" sz="1100">
              <a:solidFill>
                <a:srgbClr val="000000"/>
              </a:solidFill>
              <a:highlight>
                <a:schemeClr val="lt2"/>
              </a:highlight>
            </a:endParaRPr>
          </a:p>
          <a:p>
            <a:pPr indent="0" lvl="0" marL="0" rtl="0" algn="l">
              <a:spcBef>
                <a:spcPts val="0"/>
              </a:spcBef>
              <a:spcAft>
                <a:spcPts val="0"/>
              </a:spcAft>
              <a:buNone/>
            </a:pPr>
            <a:r>
              <a:t/>
            </a:r>
            <a:endParaRPr b="1" sz="1100">
              <a:solidFill>
                <a:srgbClr val="000000"/>
              </a:solidFill>
              <a:highlight>
                <a:schemeClr val="lt2"/>
              </a:highlight>
            </a:endParaRPr>
          </a:p>
          <a:p>
            <a:pPr indent="0" lvl="0" marL="0" rtl="0" algn="l">
              <a:spcBef>
                <a:spcPts val="0"/>
              </a:spcBef>
              <a:spcAft>
                <a:spcPts val="0"/>
              </a:spcAft>
              <a:buNone/>
            </a:pPr>
            <a:r>
              <a:rPr b="1" lang="en" sz="1200">
                <a:solidFill>
                  <a:srgbClr val="000000"/>
                </a:solidFill>
                <a:highlight>
                  <a:schemeClr val="lt2"/>
                </a:highlight>
              </a:rPr>
              <a:t>Resolution Time and Severity : </a:t>
            </a:r>
            <a:r>
              <a:rPr b="1" lang="en" sz="1100">
                <a:solidFill>
                  <a:srgbClr val="000000"/>
                </a:solidFill>
                <a:highlight>
                  <a:schemeClr val="lt2"/>
                </a:highlight>
              </a:rPr>
              <a:t>The time taken to resolve crimes varied, suggesting differences in complexity and resource requirements. Efficient case management and resource allocation strategies are crucial to expedite resolution times and enhance overall crime management efforts.</a:t>
            </a:r>
            <a:endParaRPr b="1" sz="1100">
              <a:solidFill>
                <a:srgbClr val="000000"/>
              </a:solidFill>
              <a:highlight>
                <a:schemeClr val="lt2"/>
              </a:highlight>
            </a:endParaRPr>
          </a:p>
          <a:p>
            <a:pPr indent="0" lvl="0" marL="0" rtl="0" algn="l">
              <a:spcBef>
                <a:spcPts val="0"/>
              </a:spcBef>
              <a:spcAft>
                <a:spcPts val="1200"/>
              </a:spcAft>
              <a:buNone/>
            </a:pPr>
            <a:r>
              <a:t/>
            </a:r>
            <a:endParaRPr/>
          </a:p>
        </p:txBody>
      </p:sp>
      <p:pic>
        <p:nvPicPr>
          <p:cNvPr id="371" name="Google Shape;371;p24"/>
          <p:cNvPicPr preferRelativeResize="0"/>
          <p:nvPr/>
        </p:nvPicPr>
        <p:blipFill>
          <a:blip r:embed="rId3">
            <a:alphaModFix/>
          </a:blip>
          <a:stretch>
            <a:fillRect/>
          </a:stretch>
        </p:blipFill>
        <p:spPr>
          <a:xfrm>
            <a:off x="6404850" y="71875"/>
            <a:ext cx="2642299" cy="967175"/>
          </a:xfrm>
          <a:prstGeom prst="rect">
            <a:avLst/>
          </a:prstGeom>
          <a:noFill/>
          <a:ln>
            <a:noFill/>
          </a:ln>
        </p:spPr>
      </p:pic>
      <p:pic>
        <p:nvPicPr>
          <p:cNvPr id="372" name="Google Shape;372;p24"/>
          <p:cNvPicPr preferRelativeResize="0"/>
          <p:nvPr/>
        </p:nvPicPr>
        <p:blipFill>
          <a:blip r:embed="rId4">
            <a:alphaModFix/>
          </a:blip>
          <a:stretch>
            <a:fillRect/>
          </a:stretch>
        </p:blipFill>
        <p:spPr>
          <a:xfrm>
            <a:off x="6451675" y="1201321"/>
            <a:ext cx="2533074" cy="35463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6" name="Shape 376"/>
        <p:cNvGrpSpPr/>
        <p:nvPr/>
      </p:nvGrpSpPr>
      <p:grpSpPr>
        <a:xfrm>
          <a:off x="0" y="0"/>
          <a:ext cx="0" cy="0"/>
          <a:chOff x="0" y="0"/>
          <a:chExt cx="0" cy="0"/>
        </a:xfrm>
      </p:grpSpPr>
      <p:sp>
        <p:nvSpPr>
          <p:cNvPr id="377" name="Google Shape;377;p25"/>
          <p:cNvSpPr txBox="1"/>
          <p:nvPr>
            <p:ph idx="4294967295" type="title"/>
          </p:nvPr>
        </p:nvSpPr>
        <p:spPr>
          <a:xfrm>
            <a:off x="1161900" y="102800"/>
            <a:ext cx="4187100" cy="67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Tab</a:t>
            </a:r>
            <a:endParaRPr/>
          </a:p>
        </p:txBody>
      </p:sp>
      <p:pic>
        <p:nvPicPr>
          <p:cNvPr id="378" name="Google Shape;378;p25"/>
          <p:cNvPicPr preferRelativeResize="0"/>
          <p:nvPr/>
        </p:nvPicPr>
        <p:blipFill>
          <a:blip r:embed="rId3">
            <a:alphaModFix/>
          </a:blip>
          <a:stretch>
            <a:fillRect/>
          </a:stretch>
        </p:blipFill>
        <p:spPr>
          <a:xfrm>
            <a:off x="1219675" y="1198825"/>
            <a:ext cx="6809701" cy="3835000"/>
          </a:xfrm>
          <a:prstGeom prst="rect">
            <a:avLst/>
          </a:prstGeom>
          <a:noFill/>
          <a:ln>
            <a:noFill/>
          </a:ln>
        </p:spPr>
      </p:pic>
      <p:pic>
        <p:nvPicPr>
          <p:cNvPr id="379" name="Google Shape;379;p25"/>
          <p:cNvPicPr preferRelativeResize="0"/>
          <p:nvPr/>
        </p:nvPicPr>
        <p:blipFill>
          <a:blip r:embed="rId4">
            <a:alphaModFix/>
          </a:blip>
          <a:stretch>
            <a:fillRect/>
          </a:stretch>
        </p:blipFill>
        <p:spPr>
          <a:xfrm>
            <a:off x="5502925" y="129100"/>
            <a:ext cx="3549450" cy="9150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3" name="Shape 383"/>
        <p:cNvGrpSpPr/>
        <p:nvPr/>
      </p:nvGrpSpPr>
      <p:grpSpPr>
        <a:xfrm>
          <a:off x="0" y="0"/>
          <a:ext cx="0" cy="0"/>
          <a:chOff x="0" y="0"/>
          <a:chExt cx="0" cy="0"/>
        </a:xfrm>
      </p:grpSpPr>
      <p:sp>
        <p:nvSpPr>
          <p:cNvPr id="384" name="Google Shape;384;p26"/>
          <p:cNvSpPr txBox="1"/>
          <p:nvPr>
            <p:ph type="title"/>
          </p:nvPr>
        </p:nvSpPr>
        <p:spPr>
          <a:xfrm>
            <a:off x="1303800" y="417475"/>
            <a:ext cx="7030500" cy="7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Locality tab</a:t>
            </a:r>
            <a:endParaRPr/>
          </a:p>
        </p:txBody>
      </p:sp>
      <p:sp>
        <p:nvSpPr>
          <p:cNvPr id="385" name="Google Shape;385;p26"/>
          <p:cNvSpPr txBox="1"/>
          <p:nvPr>
            <p:ph idx="1" type="body"/>
          </p:nvPr>
        </p:nvSpPr>
        <p:spPr>
          <a:xfrm>
            <a:off x="1303800" y="1510125"/>
            <a:ext cx="7030500" cy="342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6" name="Google Shape;386;p26"/>
          <p:cNvPicPr preferRelativeResize="0"/>
          <p:nvPr/>
        </p:nvPicPr>
        <p:blipFill>
          <a:blip r:embed="rId3">
            <a:alphaModFix/>
          </a:blip>
          <a:stretch>
            <a:fillRect/>
          </a:stretch>
        </p:blipFill>
        <p:spPr>
          <a:xfrm>
            <a:off x="1303800" y="1510125"/>
            <a:ext cx="6997251" cy="3424200"/>
          </a:xfrm>
          <a:prstGeom prst="rect">
            <a:avLst/>
          </a:prstGeom>
          <a:noFill/>
          <a:ln>
            <a:noFill/>
          </a:ln>
        </p:spPr>
      </p:pic>
      <p:pic>
        <p:nvPicPr>
          <p:cNvPr id="387" name="Google Shape;387;p26"/>
          <p:cNvPicPr preferRelativeResize="0"/>
          <p:nvPr/>
        </p:nvPicPr>
        <p:blipFill>
          <a:blip r:embed="rId4">
            <a:alphaModFix/>
          </a:blip>
          <a:stretch>
            <a:fillRect/>
          </a:stretch>
        </p:blipFill>
        <p:spPr>
          <a:xfrm>
            <a:off x="5195025" y="129100"/>
            <a:ext cx="3857352" cy="875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1" name="Shape 391"/>
        <p:cNvGrpSpPr/>
        <p:nvPr/>
      </p:nvGrpSpPr>
      <p:grpSpPr>
        <a:xfrm>
          <a:off x="0" y="0"/>
          <a:ext cx="0" cy="0"/>
          <a:chOff x="0" y="0"/>
          <a:chExt cx="0" cy="0"/>
        </a:xfrm>
      </p:grpSpPr>
      <p:sp>
        <p:nvSpPr>
          <p:cNvPr id="392" name="Google Shape;392;p27"/>
          <p:cNvSpPr txBox="1"/>
          <p:nvPr>
            <p:ph type="title"/>
          </p:nvPr>
        </p:nvSpPr>
        <p:spPr>
          <a:xfrm>
            <a:off x="1321925" y="426525"/>
            <a:ext cx="7030500" cy="66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Exploration tab</a:t>
            </a:r>
            <a:endParaRPr/>
          </a:p>
        </p:txBody>
      </p:sp>
      <p:sp>
        <p:nvSpPr>
          <p:cNvPr id="393" name="Google Shape;393;p27"/>
          <p:cNvSpPr txBox="1"/>
          <p:nvPr>
            <p:ph idx="1" type="body"/>
          </p:nvPr>
        </p:nvSpPr>
        <p:spPr>
          <a:xfrm>
            <a:off x="1303800" y="1502175"/>
            <a:ext cx="7030500" cy="302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4" name="Google Shape;394;p27"/>
          <p:cNvPicPr preferRelativeResize="0"/>
          <p:nvPr/>
        </p:nvPicPr>
        <p:blipFill>
          <a:blip r:embed="rId3">
            <a:alphaModFix/>
          </a:blip>
          <a:stretch>
            <a:fillRect/>
          </a:stretch>
        </p:blipFill>
        <p:spPr>
          <a:xfrm>
            <a:off x="1321925" y="1502175"/>
            <a:ext cx="7071250" cy="3029399"/>
          </a:xfrm>
          <a:prstGeom prst="rect">
            <a:avLst/>
          </a:prstGeom>
          <a:noFill/>
          <a:ln>
            <a:noFill/>
          </a:ln>
        </p:spPr>
      </p:pic>
      <p:pic>
        <p:nvPicPr>
          <p:cNvPr id="395" name="Google Shape;395;p27"/>
          <p:cNvPicPr preferRelativeResize="0"/>
          <p:nvPr/>
        </p:nvPicPr>
        <p:blipFill>
          <a:blip r:embed="rId4">
            <a:alphaModFix/>
          </a:blip>
          <a:stretch>
            <a:fillRect/>
          </a:stretch>
        </p:blipFill>
        <p:spPr>
          <a:xfrm>
            <a:off x="5511975" y="129100"/>
            <a:ext cx="3540398" cy="852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9" name="Shape 399"/>
        <p:cNvGrpSpPr/>
        <p:nvPr/>
      </p:nvGrpSpPr>
      <p:grpSpPr>
        <a:xfrm>
          <a:off x="0" y="0"/>
          <a:ext cx="0" cy="0"/>
          <a:chOff x="0" y="0"/>
          <a:chExt cx="0" cy="0"/>
        </a:xfrm>
      </p:grpSpPr>
      <p:pic>
        <p:nvPicPr>
          <p:cNvPr id="400" name="Google Shape;400;p28"/>
          <p:cNvPicPr preferRelativeResize="0"/>
          <p:nvPr/>
        </p:nvPicPr>
        <p:blipFill>
          <a:blip r:embed="rId3">
            <a:alphaModFix/>
          </a:blip>
          <a:stretch>
            <a:fillRect/>
          </a:stretch>
        </p:blipFill>
        <p:spPr>
          <a:xfrm>
            <a:off x="133025" y="91650"/>
            <a:ext cx="8878875" cy="494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4" name="Shape 284"/>
        <p:cNvGrpSpPr/>
        <p:nvPr/>
      </p:nvGrpSpPr>
      <p:grpSpPr>
        <a:xfrm>
          <a:off x="0" y="0"/>
          <a:ext cx="0" cy="0"/>
          <a:chOff x="0" y="0"/>
          <a:chExt cx="0" cy="0"/>
        </a:xfrm>
      </p:grpSpPr>
      <p:sp>
        <p:nvSpPr>
          <p:cNvPr id="285" name="Google Shape;285;p14"/>
          <p:cNvSpPr txBox="1"/>
          <p:nvPr>
            <p:ph type="title"/>
          </p:nvPr>
        </p:nvSpPr>
        <p:spPr>
          <a:xfrm>
            <a:off x="1241375" y="588175"/>
            <a:ext cx="3889200" cy="5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t>INTRODUCTION</a:t>
            </a:r>
            <a:endParaRPr sz="2920"/>
          </a:p>
        </p:txBody>
      </p:sp>
      <p:sp>
        <p:nvSpPr>
          <p:cNvPr id="286" name="Google Shape;286;p14"/>
          <p:cNvSpPr txBox="1"/>
          <p:nvPr>
            <p:ph idx="1" type="body"/>
          </p:nvPr>
        </p:nvSpPr>
        <p:spPr>
          <a:xfrm>
            <a:off x="1303800" y="1283500"/>
            <a:ext cx="3936000" cy="324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Few</a:t>
            </a:r>
            <a:r>
              <a:rPr b="1" lang="en" sz="1500"/>
              <a:t> year ago in CHICAGO, the alarming rate of criminal activity prompted the </a:t>
            </a:r>
            <a:r>
              <a:rPr b="1" lang="en" sz="1500"/>
              <a:t>government to enact a proactive measure, deploying elite police officers in a targeted operation. Now, with twelve months elapsed since this initiative commenced, the government aims to assess the decline in criminal incidents and the benefits yielded from this newly implemented strategy.  </a:t>
            </a:r>
            <a:r>
              <a:rPr b="1" lang="en" sz="1500"/>
              <a:t> </a:t>
            </a:r>
            <a:endParaRPr b="1" sz="1500"/>
          </a:p>
          <a:p>
            <a:pPr indent="0" lvl="0" marL="0" rtl="0" algn="l">
              <a:spcBef>
                <a:spcPts val="1200"/>
              </a:spcBef>
              <a:spcAft>
                <a:spcPts val="1200"/>
              </a:spcAft>
              <a:buNone/>
            </a:pPr>
            <a:r>
              <a:t/>
            </a:r>
            <a:endParaRPr/>
          </a:p>
        </p:txBody>
      </p:sp>
      <p:pic>
        <p:nvPicPr>
          <p:cNvPr id="287" name="Google Shape;287;p14"/>
          <p:cNvPicPr preferRelativeResize="0"/>
          <p:nvPr/>
        </p:nvPicPr>
        <p:blipFill>
          <a:blip r:embed="rId3">
            <a:alphaModFix/>
          </a:blip>
          <a:stretch>
            <a:fillRect/>
          </a:stretch>
        </p:blipFill>
        <p:spPr>
          <a:xfrm>
            <a:off x="5355775" y="781775"/>
            <a:ext cx="3599398" cy="3430099"/>
          </a:xfrm>
          <a:prstGeom prst="rect">
            <a:avLst/>
          </a:prstGeom>
          <a:noFill/>
          <a:ln>
            <a:noFill/>
          </a:ln>
        </p:spPr>
      </p:pic>
      <p:pic>
        <p:nvPicPr>
          <p:cNvPr id="288" name="Google Shape;288;p14"/>
          <p:cNvPicPr preferRelativeResize="0"/>
          <p:nvPr/>
        </p:nvPicPr>
        <p:blipFill>
          <a:blip r:embed="rId4">
            <a:alphaModFix/>
          </a:blip>
          <a:stretch>
            <a:fillRect/>
          </a:stretch>
        </p:blipFill>
        <p:spPr>
          <a:xfrm>
            <a:off x="5517050" y="0"/>
            <a:ext cx="3276851" cy="800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2" name="Shape 292"/>
        <p:cNvGrpSpPr/>
        <p:nvPr/>
      </p:nvGrpSpPr>
      <p:grpSpPr>
        <a:xfrm>
          <a:off x="0" y="0"/>
          <a:ext cx="0" cy="0"/>
          <a:chOff x="0" y="0"/>
          <a:chExt cx="0" cy="0"/>
        </a:xfrm>
      </p:grpSpPr>
      <p:sp>
        <p:nvSpPr>
          <p:cNvPr id="293" name="Google Shape;293;p15"/>
          <p:cNvSpPr txBox="1"/>
          <p:nvPr>
            <p:ph type="title"/>
          </p:nvPr>
        </p:nvSpPr>
        <p:spPr>
          <a:xfrm>
            <a:off x="1239925" y="804975"/>
            <a:ext cx="3594000" cy="101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CHICAGO</a:t>
            </a:r>
            <a:endParaRPr/>
          </a:p>
          <a:p>
            <a:pPr indent="0" lvl="0" marL="0" rtl="0" algn="l">
              <a:spcBef>
                <a:spcPts val="0"/>
              </a:spcBef>
              <a:spcAft>
                <a:spcPts val="0"/>
              </a:spcAft>
              <a:buNone/>
            </a:pPr>
            <a:r>
              <a:rPr lang="en" sz="2200"/>
              <a:t>Crime Overview </a:t>
            </a:r>
            <a:endParaRPr sz="2200"/>
          </a:p>
          <a:p>
            <a:pPr indent="0" lvl="0" marL="0" rtl="0" algn="l">
              <a:spcBef>
                <a:spcPts val="0"/>
              </a:spcBef>
              <a:spcAft>
                <a:spcPts val="0"/>
              </a:spcAft>
              <a:buNone/>
            </a:pPr>
            <a:r>
              <a:t/>
            </a:r>
            <a:endParaRPr sz="2633"/>
          </a:p>
        </p:txBody>
      </p:sp>
      <p:sp>
        <p:nvSpPr>
          <p:cNvPr id="294" name="Google Shape;294;p15"/>
          <p:cNvSpPr txBox="1"/>
          <p:nvPr>
            <p:ph idx="1" type="body"/>
          </p:nvPr>
        </p:nvSpPr>
        <p:spPr>
          <a:xfrm>
            <a:off x="1213825" y="1984850"/>
            <a:ext cx="36201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350">
                <a:highlight>
                  <a:schemeClr val="lt2"/>
                </a:highlight>
              </a:rPr>
              <a:t>Crime in Chicago has been tracked by the </a:t>
            </a:r>
            <a:r>
              <a:rPr b="1" lang="en" sz="1350">
                <a:highlight>
                  <a:schemeClr val="lt2"/>
                </a:highlight>
                <a:uFill>
                  <a:noFill/>
                </a:uFill>
                <a:hlinkClick r:id="rId3"/>
              </a:rPr>
              <a:t>Chicago Police Department</a:t>
            </a:r>
            <a:r>
              <a:rPr b="1" lang="en" sz="1350">
                <a:highlight>
                  <a:schemeClr val="lt2"/>
                </a:highlight>
              </a:rPr>
              <a:t>'s Bureau of Records since the beginning of the 20th century. The city's overall crime rate, especially the </a:t>
            </a:r>
            <a:r>
              <a:rPr b="1" lang="en" sz="1350">
                <a:highlight>
                  <a:schemeClr val="lt2"/>
                </a:highlight>
                <a:uFill>
                  <a:noFill/>
                </a:uFill>
                <a:hlinkClick r:id="rId4"/>
              </a:rPr>
              <a:t>violent crime</a:t>
            </a:r>
            <a:r>
              <a:rPr b="1" lang="en" sz="1350">
                <a:highlight>
                  <a:schemeClr val="lt2"/>
                </a:highlight>
              </a:rPr>
              <a:t> rate, is higher than the US average. </a:t>
            </a:r>
            <a:r>
              <a:rPr b="1" lang="en" sz="1350">
                <a:highlight>
                  <a:schemeClr val="lt2"/>
                </a:highlight>
                <a:uFill>
                  <a:noFill/>
                </a:uFill>
                <a:hlinkClick r:id="rId5"/>
              </a:rPr>
              <a:t>Gangs in Chicago</a:t>
            </a:r>
            <a:r>
              <a:rPr b="1" lang="en" sz="1350">
                <a:highlight>
                  <a:schemeClr val="lt2"/>
                </a:highlight>
              </a:rPr>
              <a:t> have a role in the city's crime rate. The number of homicides in Chicago hit a 25-year high in 2021.</a:t>
            </a:r>
            <a:endParaRPr b="1" sz="1600">
              <a:highlight>
                <a:schemeClr val="lt2"/>
              </a:highlight>
            </a:endParaRPr>
          </a:p>
        </p:txBody>
      </p:sp>
      <p:pic>
        <p:nvPicPr>
          <p:cNvPr id="295" name="Google Shape;295;p15"/>
          <p:cNvPicPr preferRelativeResize="0"/>
          <p:nvPr/>
        </p:nvPicPr>
        <p:blipFill>
          <a:blip r:embed="rId6">
            <a:alphaModFix/>
          </a:blip>
          <a:stretch>
            <a:fillRect/>
          </a:stretch>
        </p:blipFill>
        <p:spPr>
          <a:xfrm>
            <a:off x="5007200" y="976625"/>
            <a:ext cx="4005199" cy="3942624"/>
          </a:xfrm>
          <a:prstGeom prst="rect">
            <a:avLst/>
          </a:prstGeom>
          <a:noFill/>
          <a:ln>
            <a:noFill/>
          </a:ln>
        </p:spPr>
      </p:pic>
      <p:pic>
        <p:nvPicPr>
          <p:cNvPr id="296" name="Google Shape;296;p15"/>
          <p:cNvPicPr preferRelativeResize="0"/>
          <p:nvPr/>
        </p:nvPicPr>
        <p:blipFill>
          <a:blip r:embed="rId7">
            <a:alphaModFix/>
          </a:blip>
          <a:stretch>
            <a:fillRect/>
          </a:stretch>
        </p:blipFill>
        <p:spPr>
          <a:xfrm>
            <a:off x="5007200" y="113475"/>
            <a:ext cx="4005202" cy="800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0" name="Shape 300"/>
        <p:cNvGrpSpPr/>
        <p:nvPr/>
      </p:nvGrpSpPr>
      <p:grpSpPr>
        <a:xfrm>
          <a:off x="0" y="0"/>
          <a:ext cx="0" cy="0"/>
          <a:chOff x="0" y="0"/>
          <a:chExt cx="0" cy="0"/>
        </a:xfrm>
      </p:grpSpPr>
      <p:sp>
        <p:nvSpPr>
          <p:cNvPr id="301" name="Google Shape;301;p16"/>
          <p:cNvSpPr txBox="1"/>
          <p:nvPr>
            <p:ph type="title"/>
          </p:nvPr>
        </p:nvSpPr>
        <p:spPr>
          <a:xfrm>
            <a:off x="1303800" y="598575"/>
            <a:ext cx="3498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Overview </a:t>
            </a:r>
            <a:endParaRPr/>
          </a:p>
        </p:txBody>
      </p:sp>
      <p:sp>
        <p:nvSpPr>
          <p:cNvPr id="302" name="Google Shape;302;p16"/>
          <p:cNvSpPr txBox="1"/>
          <p:nvPr>
            <p:ph idx="1" type="body"/>
          </p:nvPr>
        </p:nvSpPr>
        <p:spPr>
          <a:xfrm>
            <a:off x="1303800" y="1756825"/>
            <a:ext cx="3738300" cy="27747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AutoNum type="arabicPeriod"/>
            </a:pPr>
            <a:r>
              <a:rPr b="1" lang="en" sz="1400"/>
              <a:t>Dataset : Incident records with key attributes like ID, Date, Type, Location, Arrest  etc.</a:t>
            </a:r>
            <a:endParaRPr b="1" sz="1400"/>
          </a:p>
          <a:p>
            <a:pPr indent="-317500" lvl="0" marL="457200" rtl="0" algn="l">
              <a:spcBef>
                <a:spcPts val="0"/>
              </a:spcBef>
              <a:spcAft>
                <a:spcPts val="0"/>
              </a:spcAft>
              <a:buSzPts val="1400"/>
              <a:buAutoNum type="arabicPeriod"/>
            </a:pPr>
            <a:r>
              <a:rPr b="1" lang="en" sz="1400"/>
              <a:t>Metrices : Incident count, Arrest rate, Domestic incident rate, Location description and crime categories. </a:t>
            </a:r>
            <a:endParaRPr b="1" sz="1400"/>
          </a:p>
          <a:p>
            <a:pPr indent="-317500" lvl="0" marL="457200" rtl="0" algn="l">
              <a:spcBef>
                <a:spcPts val="0"/>
              </a:spcBef>
              <a:spcAft>
                <a:spcPts val="0"/>
              </a:spcAft>
              <a:buSzPts val="1400"/>
              <a:buAutoNum type="arabicPeriod"/>
            </a:pPr>
            <a:r>
              <a:rPr b="1" lang="en" sz="1400"/>
              <a:t>Exploration : Insights into crimes type, locations and temporal trends.</a:t>
            </a:r>
            <a:endParaRPr b="1" sz="1400"/>
          </a:p>
          <a:p>
            <a:pPr indent="-317500" lvl="0" marL="457200" rtl="0" algn="l">
              <a:spcBef>
                <a:spcPts val="0"/>
              </a:spcBef>
              <a:spcAft>
                <a:spcPts val="0"/>
              </a:spcAft>
              <a:buSzPts val="1400"/>
              <a:buAutoNum type="arabicPeriod"/>
            </a:pPr>
            <a:r>
              <a:rPr b="1" lang="en" sz="1400"/>
              <a:t>Quality : Removing missing values, validating geographical coordinates.</a:t>
            </a:r>
            <a:endParaRPr b="1" sz="1400"/>
          </a:p>
          <a:p>
            <a:pPr indent="0" lvl="0" marL="457200" rtl="0" algn="l">
              <a:spcBef>
                <a:spcPts val="1200"/>
              </a:spcBef>
              <a:spcAft>
                <a:spcPts val="1200"/>
              </a:spcAft>
              <a:buNone/>
            </a:pPr>
            <a:r>
              <a:t/>
            </a:r>
            <a:endParaRPr/>
          </a:p>
        </p:txBody>
      </p:sp>
      <p:pic>
        <p:nvPicPr>
          <p:cNvPr id="303" name="Google Shape;303;p16"/>
          <p:cNvPicPr preferRelativeResize="0"/>
          <p:nvPr/>
        </p:nvPicPr>
        <p:blipFill>
          <a:blip r:embed="rId3">
            <a:alphaModFix/>
          </a:blip>
          <a:stretch>
            <a:fillRect/>
          </a:stretch>
        </p:blipFill>
        <p:spPr>
          <a:xfrm>
            <a:off x="4991650" y="1434350"/>
            <a:ext cx="3797100" cy="3485675"/>
          </a:xfrm>
          <a:prstGeom prst="rect">
            <a:avLst/>
          </a:prstGeom>
          <a:noFill/>
          <a:ln>
            <a:noFill/>
          </a:ln>
        </p:spPr>
      </p:pic>
      <p:pic>
        <p:nvPicPr>
          <p:cNvPr id="304" name="Google Shape;304;p16"/>
          <p:cNvPicPr preferRelativeResize="0"/>
          <p:nvPr/>
        </p:nvPicPr>
        <p:blipFill>
          <a:blip r:embed="rId4">
            <a:alphaModFix/>
          </a:blip>
          <a:stretch>
            <a:fillRect/>
          </a:stretch>
        </p:blipFill>
        <p:spPr>
          <a:xfrm>
            <a:off x="5718300" y="222725"/>
            <a:ext cx="2980372" cy="92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8" name="Shape 308"/>
        <p:cNvGrpSpPr/>
        <p:nvPr/>
      </p:nvGrpSpPr>
      <p:grpSpPr>
        <a:xfrm>
          <a:off x="0" y="0"/>
          <a:ext cx="0" cy="0"/>
          <a:chOff x="0" y="0"/>
          <a:chExt cx="0" cy="0"/>
        </a:xfrm>
      </p:grpSpPr>
      <p:sp>
        <p:nvSpPr>
          <p:cNvPr id="309" name="Google Shape;309;p17"/>
          <p:cNvSpPr txBox="1"/>
          <p:nvPr>
            <p:ph type="title"/>
          </p:nvPr>
        </p:nvSpPr>
        <p:spPr>
          <a:xfrm>
            <a:off x="1303800" y="598575"/>
            <a:ext cx="37122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METHODOLOGY</a:t>
            </a:r>
            <a:endParaRPr sz="3000"/>
          </a:p>
        </p:txBody>
      </p:sp>
      <p:sp>
        <p:nvSpPr>
          <p:cNvPr id="310" name="Google Shape;310;p17"/>
          <p:cNvSpPr txBox="1"/>
          <p:nvPr>
            <p:ph idx="1" type="body"/>
          </p:nvPr>
        </p:nvSpPr>
        <p:spPr>
          <a:xfrm>
            <a:off x="1303800" y="1247100"/>
            <a:ext cx="3863100" cy="37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12121"/>
                </a:solidFill>
                <a:highlight>
                  <a:schemeClr val="lt2"/>
                </a:highlight>
              </a:rPr>
              <a:t>Data Cleansing: Leveraged Power BI's Query Editor functionality to meticulously clean the data, ensuring precision and uniformity throughout.</a:t>
            </a:r>
            <a:endParaRPr b="1" sz="1200">
              <a:solidFill>
                <a:srgbClr val="212121"/>
              </a:solidFill>
              <a:highlight>
                <a:schemeClr val="lt2"/>
              </a:highlight>
            </a:endParaRPr>
          </a:p>
          <a:p>
            <a:pPr indent="0" lvl="0" marL="0" rtl="0" algn="l">
              <a:spcBef>
                <a:spcPts val="1200"/>
              </a:spcBef>
              <a:spcAft>
                <a:spcPts val="0"/>
              </a:spcAft>
              <a:buNone/>
            </a:pPr>
            <a:r>
              <a:rPr b="1" lang="en" sz="1200">
                <a:solidFill>
                  <a:srgbClr val="212121"/>
                </a:solidFill>
                <a:highlight>
                  <a:schemeClr val="lt2"/>
                </a:highlight>
              </a:rPr>
              <a:t>Column Generation: Utilized DAX formulas proficiently to introduce supplementary columns, enriching the dataset for comprehensive analysis.</a:t>
            </a:r>
            <a:endParaRPr b="1" sz="1200">
              <a:solidFill>
                <a:srgbClr val="212121"/>
              </a:solidFill>
              <a:highlight>
                <a:schemeClr val="lt2"/>
              </a:highlight>
            </a:endParaRPr>
          </a:p>
          <a:p>
            <a:pPr indent="0" lvl="0" marL="0" rtl="0" algn="l">
              <a:spcBef>
                <a:spcPts val="1200"/>
              </a:spcBef>
              <a:spcAft>
                <a:spcPts val="0"/>
              </a:spcAft>
              <a:buNone/>
            </a:pPr>
            <a:r>
              <a:rPr b="1" lang="en" sz="1200">
                <a:solidFill>
                  <a:srgbClr val="212121"/>
                </a:solidFill>
                <a:highlight>
                  <a:schemeClr val="lt2"/>
                </a:highlight>
              </a:rPr>
              <a:t>Sophisticated DAX Calculations: Crafted advanced DAX measures to extract profound insights and meet complex analytical demands effectively.</a:t>
            </a:r>
            <a:endParaRPr b="1" sz="1200">
              <a:solidFill>
                <a:srgbClr val="212121"/>
              </a:solidFill>
              <a:highlight>
                <a:schemeClr val="lt2"/>
              </a:highlight>
            </a:endParaRPr>
          </a:p>
          <a:p>
            <a:pPr indent="0" lvl="0" marL="0" rtl="0" algn="l">
              <a:spcBef>
                <a:spcPts val="1200"/>
              </a:spcBef>
              <a:spcAft>
                <a:spcPts val="0"/>
              </a:spcAft>
              <a:buNone/>
            </a:pPr>
            <a:r>
              <a:rPr b="1" lang="en" sz="1200">
                <a:solidFill>
                  <a:srgbClr val="212121"/>
                </a:solidFill>
                <a:highlight>
                  <a:schemeClr val="lt2"/>
                </a:highlight>
              </a:rPr>
              <a:t>Visual Representation: Employed Power BI's diverse visualization capabilities to craft compelling visuals, facilitating easier comprehension and in-depth data analysis.</a:t>
            </a:r>
            <a:endParaRPr b="1" sz="1200">
              <a:solidFill>
                <a:srgbClr val="212121"/>
              </a:solidFill>
              <a:highlight>
                <a:schemeClr val="lt2"/>
              </a:highlight>
            </a:endParaRPr>
          </a:p>
          <a:p>
            <a:pPr indent="0" lvl="0" marL="0" rtl="0" algn="l">
              <a:spcBef>
                <a:spcPts val="1200"/>
              </a:spcBef>
              <a:spcAft>
                <a:spcPts val="1200"/>
              </a:spcAft>
              <a:buNone/>
            </a:pPr>
            <a:r>
              <a:t/>
            </a:r>
            <a:endParaRPr sz="700">
              <a:solidFill>
                <a:srgbClr val="212121"/>
              </a:solidFill>
              <a:highlight>
                <a:srgbClr val="ECECEC"/>
              </a:highlight>
              <a:latin typeface="Roboto"/>
              <a:ea typeface="Roboto"/>
              <a:cs typeface="Roboto"/>
              <a:sym typeface="Roboto"/>
            </a:endParaRPr>
          </a:p>
        </p:txBody>
      </p:sp>
      <p:pic>
        <p:nvPicPr>
          <p:cNvPr id="311" name="Google Shape;311;p17"/>
          <p:cNvPicPr preferRelativeResize="0"/>
          <p:nvPr/>
        </p:nvPicPr>
        <p:blipFill>
          <a:blip r:embed="rId3">
            <a:alphaModFix/>
          </a:blip>
          <a:stretch>
            <a:fillRect/>
          </a:stretch>
        </p:blipFill>
        <p:spPr>
          <a:xfrm>
            <a:off x="5359400" y="151675"/>
            <a:ext cx="3510948" cy="1313875"/>
          </a:xfrm>
          <a:prstGeom prst="rect">
            <a:avLst/>
          </a:prstGeom>
          <a:noFill/>
          <a:ln>
            <a:noFill/>
          </a:ln>
        </p:spPr>
      </p:pic>
      <p:pic>
        <p:nvPicPr>
          <p:cNvPr id="312" name="Google Shape;312;p17"/>
          <p:cNvPicPr preferRelativeResize="0"/>
          <p:nvPr/>
        </p:nvPicPr>
        <p:blipFill>
          <a:blip r:embed="rId4">
            <a:alphaModFix/>
          </a:blip>
          <a:stretch>
            <a:fillRect/>
          </a:stretch>
        </p:blipFill>
        <p:spPr>
          <a:xfrm>
            <a:off x="5319300" y="1617950"/>
            <a:ext cx="3672299" cy="3088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6" name="Shape 316"/>
        <p:cNvGrpSpPr/>
        <p:nvPr/>
      </p:nvGrpSpPr>
      <p:grpSpPr>
        <a:xfrm>
          <a:off x="0" y="0"/>
          <a:ext cx="0" cy="0"/>
          <a:chOff x="0" y="0"/>
          <a:chExt cx="0" cy="0"/>
        </a:xfrm>
      </p:grpSpPr>
      <p:sp>
        <p:nvSpPr>
          <p:cNvPr id="317" name="Google Shape;317;p18"/>
          <p:cNvSpPr txBox="1"/>
          <p:nvPr>
            <p:ph type="title"/>
          </p:nvPr>
        </p:nvSpPr>
        <p:spPr>
          <a:xfrm>
            <a:off x="1303800" y="212025"/>
            <a:ext cx="3941100" cy="72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of Objective</a:t>
            </a:r>
            <a:endParaRPr/>
          </a:p>
        </p:txBody>
      </p:sp>
      <p:sp>
        <p:nvSpPr>
          <p:cNvPr id="318" name="Google Shape;318;p18"/>
          <p:cNvSpPr txBox="1"/>
          <p:nvPr>
            <p:ph idx="1" type="body"/>
          </p:nvPr>
        </p:nvSpPr>
        <p:spPr>
          <a:xfrm>
            <a:off x="985050" y="1316525"/>
            <a:ext cx="3552600" cy="3147000"/>
          </a:xfrm>
          <a:prstGeom prst="rect">
            <a:avLst/>
          </a:prstGeom>
        </p:spPr>
        <p:txBody>
          <a:bodyPr anchorCtr="0" anchor="t" bIns="91425" lIns="91425" spcFirstLastPara="1" rIns="91425" wrap="square" tIns="91425">
            <a:normAutofit lnSpcReduction="10000"/>
          </a:bodyPr>
          <a:lstStyle/>
          <a:p>
            <a:pPr indent="-311665" lvl="0" marL="457200" rtl="0" algn="l">
              <a:lnSpc>
                <a:spcPct val="175000"/>
              </a:lnSpc>
              <a:spcBef>
                <a:spcPts val="0"/>
              </a:spcBef>
              <a:spcAft>
                <a:spcPts val="0"/>
              </a:spcAft>
              <a:buClr>
                <a:srgbClr val="000000"/>
              </a:buClr>
              <a:buSzPts val="1308"/>
              <a:buChar char="●"/>
            </a:pPr>
            <a:r>
              <a:rPr b="1" lang="en" sz="1308">
                <a:solidFill>
                  <a:srgbClr val="000000"/>
                </a:solidFill>
                <a:highlight>
                  <a:schemeClr val="lt2"/>
                </a:highlight>
              </a:rPr>
              <a:t>Data:  Cleaned null values.</a:t>
            </a:r>
            <a:endParaRPr b="1" sz="1308">
              <a:solidFill>
                <a:srgbClr val="000000"/>
              </a:solidFill>
              <a:highlight>
                <a:schemeClr val="lt2"/>
              </a:highlight>
            </a:endParaRPr>
          </a:p>
          <a:p>
            <a:pPr indent="-311665" lvl="0" marL="457200" rtl="0" algn="l">
              <a:lnSpc>
                <a:spcPct val="175000"/>
              </a:lnSpc>
              <a:spcBef>
                <a:spcPts val="0"/>
              </a:spcBef>
              <a:spcAft>
                <a:spcPts val="0"/>
              </a:spcAft>
              <a:buClr>
                <a:srgbClr val="000000"/>
              </a:buClr>
              <a:buSzPts val="1308"/>
              <a:buChar char="●"/>
            </a:pPr>
            <a:r>
              <a:rPr b="1" lang="en" sz="1308">
                <a:solidFill>
                  <a:srgbClr val="000000"/>
                </a:solidFill>
                <a:highlight>
                  <a:schemeClr val="lt2"/>
                </a:highlight>
              </a:rPr>
              <a:t>Created new columns with DAX.</a:t>
            </a:r>
            <a:endParaRPr b="1" sz="1308">
              <a:solidFill>
                <a:srgbClr val="000000"/>
              </a:solidFill>
              <a:highlight>
                <a:schemeClr val="lt2"/>
              </a:highlight>
            </a:endParaRPr>
          </a:p>
          <a:p>
            <a:pPr indent="-311665" lvl="0" marL="457200" rtl="0" algn="l">
              <a:spcBef>
                <a:spcPts val="0"/>
              </a:spcBef>
              <a:spcAft>
                <a:spcPts val="0"/>
              </a:spcAft>
              <a:buClr>
                <a:srgbClr val="000000"/>
              </a:buClr>
              <a:buSzPts val="1308"/>
              <a:buFont typeface="Maven Pro"/>
              <a:buChar char="●"/>
            </a:pPr>
            <a:r>
              <a:rPr b="1" lang="en" sz="1308">
                <a:solidFill>
                  <a:srgbClr val="000000"/>
                </a:solidFill>
                <a:highlight>
                  <a:schemeClr val="lt2"/>
                </a:highlight>
                <a:latin typeface="Maven Pro"/>
                <a:ea typeface="Maven Pro"/>
                <a:cs typeface="Maven Pro"/>
                <a:sym typeface="Maven Pro"/>
              </a:rPr>
              <a:t>Analysis :</a:t>
            </a:r>
            <a:endParaRPr b="1" sz="1308">
              <a:solidFill>
                <a:srgbClr val="000000"/>
              </a:solidFill>
              <a:highlight>
                <a:schemeClr val="lt2"/>
              </a:highlight>
              <a:latin typeface="Maven Pro"/>
              <a:ea typeface="Maven Pro"/>
              <a:cs typeface="Maven Pro"/>
              <a:sym typeface="Maven Pro"/>
            </a:endParaRPr>
          </a:p>
          <a:p>
            <a:pPr indent="-311665" lvl="0" marL="457200" rtl="0" algn="l">
              <a:spcBef>
                <a:spcPts val="0"/>
              </a:spcBef>
              <a:spcAft>
                <a:spcPts val="0"/>
              </a:spcAft>
              <a:buClr>
                <a:srgbClr val="000000"/>
              </a:buClr>
              <a:buSzPts val="1308"/>
              <a:buChar char="●"/>
            </a:pPr>
            <a:r>
              <a:rPr b="1" lang="en" sz="1308">
                <a:solidFill>
                  <a:srgbClr val="000000"/>
                </a:solidFill>
                <a:highlight>
                  <a:schemeClr val="lt2"/>
                </a:highlight>
              </a:rPr>
              <a:t>Top crime : Theft.</a:t>
            </a:r>
            <a:endParaRPr b="1" sz="1308">
              <a:solidFill>
                <a:srgbClr val="000000"/>
              </a:solidFill>
              <a:highlight>
                <a:schemeClr val="lt2"/>
              </a:highlight>
            </a:endParaRPr>
          </a:p>
          <a:p>
            <a:pPr indent="-311665" lvl="0" marL="457200" rtl="0" algn="l">
              <a:spcBef>
                <a:spcPts val="0"/>
              </a:spcBef>
              <a:spcAft>
                <a:spcPts val="0"/>
              </a:spcAft>
              <a:buClr>
                <a:srgbClr val="000000"/>
              </a:buClr>
              <a:buSzPts val="1308"/>
              <a:buChar char="●"/>
            </a:pPr>
            <a:r>
              <a:rPr b="1" lang="en" sz="1308">
                <a:solidFill>
                  <a:srgbClr val="000000"/>
                </a:solidFill>
                <a:highlight>
                  <a:schemeClr val="lt2"/>
                </a:highlight>
              </a:rPr>
              <a:t>Arrest rate : 12.42%.</a:t>
            </a:r>
            <a:endParaRPr b="1" sz="1308">
              <a:solidFill>
                <a:srgbClr val="000000"/>
              </a:solidFill>
              <a:highlight>
                <a:schemeClr val="lt2"/>
              </a:highlight>
            </a:endParaRPr>
          </a:p>
          <a:p>
            <a:pPr indent="-311665" lvl="0" marL="457200" rtl="0" algn="l">
              <a:spcBef>
                <a:spcPts val="0"/>
              </a:spcBef>
              <a:spcAft>
                <a:spcPts val="0"/>
              </a:spcAft>
              <a:buClr>
                <a:srgbClr val="000000"/>
              </a:buClr>
              <a:buSzPts val="1308"/>
              <a:buChar char="●"/>
            </a:pPr>
            <a:r>
              <a:rPr b="1" lang="en" sz="1308">
                <a:solidFill>
                  <a:srgbClr val="000000"/>
                </a:solidFill>
                <a:highlight>
                  <a:schemeClr val="lt2"/>
                </a:highlight>
              </a:rPr>
              <a:t>Highest incidents : District 6.</a:t>
            </a:r>
            <a:endParaRPr b="1" sz="1308">
              <a:solidFill>
                <a:srgbClr val="000000"/>
              </a:solidFill>
              <a:highlight>
                <a:schemeClr val="lt2"/>
              </a:highlight>
            </a:endParaRPr>
          </a:p>
          <a:p>
            <a:pPr indent="-311665" lvl="0" marL="457200" rtl="0" algn="l">
              <a:spcBef>
                <a:spcPts val="0"/>
              </a:spcBef>
              <a:spcAft>
                <a:spcPts val="0"/>
              </a:spcAft>
              <a:buClr>
                <a:srgbClr val="000000"/>
              </a:buClr>
              <a:buSzPts val="1308"/>
              <a:buChar char="●"/>
            </a:pPr>
            <a:r>
              <a:rPr b="1" lang="en" sz="1308">
                <a:solidFill>
                  <a:srgbClr val="000000"/>
                </a:solidFill>
                <a:highlight>
                  <a:schemeClr val="lt2"/>
                </a:highlight>
              </a:rPr>
              <a:t>Many categorical columns.</a:t>
            </a:r>
            <a:endParaRPr b="1" sz="1308">
              <a:solidFill>
                <a:srgbClr val="000000"/>
              </a:solidFill>
              <a:highlight>
                <a:schemeClr val="lt2"/>
              </a:highlight>
            </a:endParaRPr>
          </a:p>
          <a:p>
            <a:pPr indent="-311665" lvl="0" marL="457200" rtl="0" algn="l">
              <a:spcBef>
                <a:spcPts val="0"/>
              </a:spcBef>
              <a:spcAft>
                <a:spcPts val="0"/>
              </a:spcAft>
              <a:buClr>
                <a:srgbClr val="000000"/>
              </a:buClr>
              <a:buSzPts val="1308"/>
              <a:buChar char="●"/>
            </a:pPr>
            <a:r>
              <a:rPr b="1" lang="en" sz="1308">
                <a:solidFill>
                  <a:srgbClr val="000000"/>
                </a:solidFill>
                <a:highlight>
                  <a:schemeClr val="lt2"/>
                </a:highlight>
              </a:rPr>
              <a:t>Nulls : Removed from Ward, X &amp; Y coordinates.</a:t>
            </a:r>
            <a:endParaRPr b="1" sz="1308">
              <a:solidFill>
                <a:srgbClr val="000000"/>
              </a:solidFill>
              <a:highlight>
                <a:schemeClr val="lt2"/>
              </a:highlight>
            </a:endParaRPr>
          </a:p>
          <a:p>
            <a:pPr indent="-311665" lvl="0" marL="457200" rtl="0" algn="l">
              <a:spcBef>
                <a:spcPts val="0"/>
              </a:spcBef>
              <a:spcAft>
                <a:spcPts val="0"/>
              </a:spcAft>
              <a:buClr>
                <a:srgbClr val="000000"/>
              </a:buClr>
              <a:buSzPts val="1308"/>
              <a:buChar char="●"/>
            </a:pPr>
            <a:r>
              <a:rPr b="1" lang="en" sz="1308">
                <a:solidFill>
                  <a:srgbClr val="000000"/>
                </a:solidFill>
                <a:highlight>
                  <a:schemeClr val="lt2"/>
                </a:highlight>
              </a:rPr>
              <a:t>Domestic Crimes : 20.02% of total.</a:t>
            </a:r>
            <a:endParaRPr b="1" sz="1308">
              <a:solidFill>
                <a:srgbClr val="000000"/>
              </a:solidFill>
              <a:highlight>
                <a:schemeClr val="lt2"/>
              </a:highlight>
            </a:endParaRPr>
          </a:p>
          <a:p>
            <a:pPr indent="0" lvl="0" marL="0" rtl="0" algn="l">
              <a:spcBef>
                <a:spcPts val="0"/>
              </a:spcBef>
              <a:spcAft>
                <a:spcPts val="0"/>
              </a:spcAft>
              <a:buNone/>
            </a:pPr>
            <a:r>
              <a:t/>
            </a:r>
            <a:endParaRPr b="1" sz="1308">
              <a:solidFill>
                <a:srgbClr val="000000"/>
              </a:solidFill>
              <a:highlight>
                <a:schemeClr val="lt2"/>
              </a:highlight>
            </a:endParaRPr>
          </a:p>
          <a:p>
            <a:pPr indent="0" lvl="0" marL="0" rtl="0" algn="l">
              <a:lnSpc>
                <a:spcPct val="175000"/>
              </a:lnSpc>
              <a:spcBef>
                <a:spcPts val="1500"/>
              </a:spcBef>
              <a:spcAft>
                <a:spcPts val="0"/>
              </a:spcAft>
              <a:buNone/>
            </a:pPr>
            <a:r>
              <a:t/>
            </a:r>
            <a:endParaRPr sz="1100">
              <a:solidFill>
                <a:srgbClr val="000000"/>
              </a:solidFill>
              <a:latin typeface="Arial"/>
              <a:ea typeface="Arial"/>
              <a:cs typeface="Arial"/>
              <a:sym typeface="Arial"/>
            </a:endParaRPr>
          </a:p>
        </p:txBody>
      </p:sp>
      <p:pic>
        <p:nvPicPr>
          <p:cNvPr id="319" name="Google Shape;319;p18"/>
          <p:cNvPicPr preferRelativeResize="0"/>
          <p:nvPr/>
        </p:nvPicPr>
        <p:blipFill>
          <a:blip r:embed="rId3">
            <a:alphaModFix/>
          </a:blip>
          <a:stretch>
            <a:fillRect/>
          </a:stretch>
        </p:blipFill>
        <p:spPr>
          <a:xfrm>
            <a:off x="5900350" y="149900"/>
            <a:ext cx="3162399" cy="915149"/>
          </a:xfrm>
          <a:prstGeom prst="rect">
            <a:avLst/>
          </a:prstGeom>
          <a:noFill/>
          <a:ln>
            <a:noFill/>
          </a:ln>
        </p:spPr>
      </p:pic>
      <p:pic>
        <p:nvPicPr>
          <p:cNvPr id="320" name="Google Shape;320;p18"/>
          <p:cNvPicPr preferRelativeResize="0"/>
          <p:nvPr/>
        </p:nvPicPr>
        <p:blipFill rotWithShape="1">
          <a:blip r:embed="rId4">
            <a:alphaModFix/>
          </a:blip>
          <a:srcRect b="0" l="0" r="3956" t="0"/>
          <a:stretch/>
        </p:blipFill>
        <p:spPr>
          <a:xfrm>
            <a:off x="4932875" y="1356350"/>
            <a:ext cx="3911450" cy="279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4" name="Shape 324"/>
        <p:cNvGrpSpPr/>
        <p:nvPr/>
      </p:nvGrpSpPr>
      <p:grpSpPr>
        <a:xfrm>
          <a:off x="0" y="0"/>
          <a:ext cx="0" cy="0"/>
          <a:chOff x="0" y="0"/>
          <a:chExt cx="0" cy="0"/>
        </a:xfrm>
      </p:grpSpPr>
      <p:sp>
        <p:nvSpPr>
          <p:cNvPr id="325" name="Google Shape;325;p19"/>
          <p:cNvSpPr txBox="1"/>
          <p:nvPr>
            <p:ph type="title"/>
          </p:nvPr>
        </p:nvSpPr>
        <p:spPr>
          <a:xfrm>
            <a:off x="1303800" y="202725"/>
            <a:ext cx="4049700" cy="65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of Objective</a:t>
            </a:r>
            <a:endParaRPr/>
          </a:p>
        </p:txBody>
      </p:sp>
      <p:sp>
        <p:nvSpPr>
          <p:cNvPr id="326" name="Google Shape;326;p19"/>
          <p:cNvSpPr txBox="1"/>
          <p:nvPr>
            <p:ph idx="1" type="body"/>
          </p:nvPr>
        </p:nvSpPr>
        <p:spPr>
          <a:xfrm>
            <a:off x="1149850" y="1139950"/>
            <a:ext cx="4049700" cy="34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b="1" lang="en" sz="1089">
                <a:solidFill>
                  <a:srgbClr val="000000"/>
                </a:solidFill>
              </a:rPr>
            </a:br>
            <a:r>
              <a:rPr b="1" lang="en" sz="1200">
                <a:solidFill>
                  <a:srgbClr val="000000"/>
                </a:solidFill>
                <a:highlight>
                  <a:schemeClr val="lt2"/>
                </a:highlight>
              </a:rPr>
              <a:t>Location: Streets report highest crimes.</a:t>
            </a:r>
            <a:endParaRPr b="1" sz="1200">
              <a:solidFill>
                <a:srgbClr val="000000"/>
              </a:solidFill>
              <a:highlight>
                <a:schemeClr val="lt2"/>
              </a:highlight>
            </a:endParaRPr>
          </a:p>
          <a:p>
            <a:pPr indent="0" lvl="0" marL="0" rtl="0" algn="l">
              <a:spcBef>
                <a:spcPts val="1500"/>
              </a:spcBef>
              <a:spcAft>
                <a:spcPts val="0"/>
              </a:spcAft>
              <a:buNone/>
            </a:pPr>
            <a:r>
              <a:rPr b="1" lang="en" sz="1200">
                <a:solidFill>
                  <a:srgbClr val="000000"/>
                </a:solidFill>
                <a:highlight>
                  <a:schemeClr val="lt2"/>
                </a:highlight>
              </a:rPr>
              <a:t>Avg. Resolution Time: 9.03 days.</a:t>
            </a:r>
            <a:endParaRPr b="1" sz="1200">
              <a:solidFill>
                <a:srgbClr val="000000"/>
              </a:solidFill>
              <a:highlight>
                <a:schemeClr val="lt2"/>
              </a:highlight>
            </a:endParaRPr>
          </a:p>
          <a:p>
            <a:pPr indent="0" lvl="0" marL="0" rtl="0" algn="l">
              <a:spcBef>
                <a:spcPts val="1500"/>
              </a:spcBef>
              <a:spcAft>
                <a:spcPts val="0"/>
              </a:spcAft>
              <a:buNone/>
            </a:pPr>
            <a:r>
              <a:rPr b="1" lang="en" sz="1200">
                <a:solidFill>
                  <a:srgbClr val="000000"/>
                </a:solidFill>
                <a:highlight>
                  <a:schemeClr val="lt2"/>
                </a:highlight>
              </a:rPr>
              <a:t>Patrol: Beat 511 has low crime.</a:t>
            </a:r>
            <a:endParaRPr b="1" sz="1200">
              <a:solidFill>
                <a:srgbClr val="000000"/>
              </a:solidFill>
              <a:highlight>
                <a:schemeClr val="lt2"/>
              </a:highlight>
            </a:endParaRPr>
          </a:p>
          <a:p>
            <a:pPr indent="0" lvl="0" marL="0" rtl="0" algn="l">
              <a:spcBef>
                <a:spcPts val="1500"/>
              </a:spcBef>
              <a:spcAft>
                <a:spcPts val="0"/>
              </a:spcAft>
              <a:buNone/>
            </a:pPr>
            <a:r>
              <a:rPr b="1" lang="en" sz="1200">
                <a:solidFill>
                  <a:srgbClr val="000000"/>
                </a:solidFill>
                <a:highlight>
                  <a:schemeClr val="lt2"/>
                </a:highlight>
              </a:rPr>
              <a:t>Columns: DAX &amp; Power Query for creation.</a:t>
            </a:r>
            <a:endParaRPr b="1" sz="1200">
              <a:solidFill>
                <a:srgbClr val="000000"/>
              </a:solidFill>
              <a:highlight>
                <a:schemeClr val="lt2"/>
              </a:highlight>
            </a:endParaRPr>
          </a:p>
          <a:p>
            <a:pPr indent="0" lvl="0" marL="0" rtl="0" algn="l">
              <a:spcBef>
                <a:spcPts val="1500"/>
              </a:spcBef>
              <a:spcAft>
                <a:spcPts val="0"/>
              </a:spcAft>
              <a:buNone/>
            </a:pPr>
            <a:r>
              <a:rPr b="1" lang="en" sz="1200">
                <a:solidFill>
                  <a:srgbClr val="000000"/>
                </a:solidFill>
                <a:highlight>
                  <a:schemeClr val="lt2"/>
                </a:highlight>
              </a:rPr>
              <a:t>Calculate: Used for theft count in District 8.</a:t>
            </a:r>
            <a:endParaRPr b="1" sz="1200">
              <a:solidFill>
                <a:srgbClr val="000000"/>
              </a:solidFill>
              <a:highlight>
                <a:schemeClr val="lt2"/>
              </a:highlight>
            </a:endParaRPr>
          </a:p>
          <a:p>
            <a:pPr indent="0" lvl="0" marL="0" rtl="0" algn="l">
              <a:spcBef>
                <a:spcPts val="1500"/>
              </a:spcBef>
              <a:spcAft>
                <a:spcPts val="0"/>
              </a:spcAft>
              <a:buNone/>
            </a:pPr>
            <a:r>
              <a:rPr b="1" lang="en" sz="1200">
                <a:solidFill>
                  <a:srgbClr val="000000"/>
                </a:solidFill>
                <a:highlight>
                  <a:schemeClr val="lt2"/>
                </a:highlight>
              </a:rPr>
              <a:t>Longitude/Latitude: Split using 'Add Column with Example'.</a:t>
            </a:r>
            <a:endParaRPr b="1" sz="1200">
              <a:solidFill>
                <a:srgbClr val="000000"/>
              </a:solidFill>
              <a:highlight>
                <a:schemeClr val="lt2"/>
              </a:highlight>
            </a:endParaRPr>
          </a:p>
          <a:p>
            <a:pPr indent="0" lvl="0" marL="0" rtl="0" algn="l">
              <a:spcBef>
                <a:spcPts val="1500"/>
              </a:spcBef>
              <a:spcAft>
                <a:spcPts val="0"/>
              </a:spcAft>
              <a:buNone/>
            </a:pPr>
            <a:r>
              <a:rPr b="1" lang="en" sz="1200">
                <a:solidFill>
                  <a:srgbClr val="000000"/>
                </a:solidFill>
                <a:highlight>
                  <a:schemeClr val="lt2"/>
                </a:highlight>
              </a:rPr>
              <a:t>M Language: Employed for transformations.</a:t>
            </a:r>
            <a:endParaRPr b="1" sz="1200">
              <a:solidFill>
                <a:srgbClr val="000000"/>
              </a:solidFill>
              <a:highlight>
                <a:schemeClr val="lt2"/>
              </a:highlight>
            </a:endParaRPr>
          </a:p>
          <a:p>
            <a:pPr indent="0" lvl="0" marL="0" rtl="0" algn="l">
              <a:spcBef>
                <a:spcPts val="1500"/>
              </a:spcBef>
              <a:spcAft>
                <a:spcPts val="0"/>
              </a:spcAft>
              <a:buNone/>
            </a:pPr>
            <a:r>
              <a:t/>
            </a:r>
            <a:endParaRPr sz="1200">
              <a:solidFill>
                <a:srgbClr val="ECECEC"/>
              </a:solidFill>
              <a:highlight>
                <a:srgbClr val="212121"/>
              </a:highlight>
              <a:latin typeface="Roboto"/>
              <a:ea typeface="Roboto"/>
              <a:cs typeface="Roboto"/>
              <a:sym typeface="Roboto"/>
            </a:endParaRPr>
          </a:p>
          <a:p>
            <a:pPr indent="0" lvl="0" marL="0" rtl="0" algn="l">
              <a:lnSpc>
                <a:spcPct val="155000"/>
              </a:lnSpc>
              <a:spcBef>
                <a:spcPts val="1500"/>
              </a:spcBef>
              <a:spcAft>
                <a:spcPts val="0"/>
              </a:spcAft>
              <a:buSzPts val="275"/>
              <a:buNone/>
            </a:pPr>
            <a:r>
              <a:t/>
            </a:r>
            <a:endParaRPr b="1" sz="1089">
              <a:solidFill>
                <a:srgbClr val="000000"/>
              </a:solidFill>
            </a:endParaRPr>
          </a:p>
          <a:p>
            <a:pPr indent="0" lvl="0" marL="0" rtl="0" algn="l">
              <a:lnSpc>
                <a:spcPct val="95000"/>
              </a:lnSpc>
              <a:spcBef>
                <a:spcPts val="1500"/>
              </a:spcBef>
              <a:spcAft>
                <a:spcPts val="1200"/>
              </a:spcAft>
              <a:buSzPts val="275"/>
              <a:buNone/>
            </a:pPr>
            <a:r>
              <a:t/>
            </a:r>
            <a:endParaRPr sz="300"/>
          </a:p>
        </p:txBody>
      </p:sp>
      <p:pic>
        <p:nvPicPr>
          <p:cNvPr id="327" name="Google Shape;327;p19"/>
          <p:cNvPicPr preferRelativeResize="0"/>
          <p:nvPr/>
        </p:nvPicPr>
        <p:blipFill>
          <a:blip r:embed="rId3">
            <a:alphaModFix/>
          </a:blip>
          <a:stretch>
            <a:fillRect/>
          </a:stretch>
        </p:blipFill>
        <p:spPr>
          <a:xfrm>
            <a:off x="5810800" y="103100"/>
            <a:ext cx="3007498" cy="878376"/>
          </a:xfrm>
          <a:prstGeom prst="rect">
            <a:avLst/>
          </a:prstGeom>
          <a:noFill/>
          <a:ln>
            <a:noFill/>
          </a:ln>
        </p:spPr>
      </p:pic>
      <p:pic>
        <p:nvPicPr>
          <p:cNvPr id="328" name="Google Shape;328;p19"/>
          <p:cNvPicPr preferRelativeResize="0"/>
          <p:nvPr/>
        </p:nvPicPr>
        <p:blipFill>
          <a:blip r:embed="rId4">
            <a:alphaModFix/>
          </a:blip>
          <a:stretch>
            <a:fillRect/>
          </a:stretch>
        </p:blipFill>
        <p:spPr>
          <a:xfrm>
            <a:off x="4891275" y="1066175"/>
            <a:ext cx="4072673" cy="346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2" name="Shape 332"/>
        <p:cNvGrpSpPr/>
        <p:nvPr/>
      </p:nvGrpSpPr>
      <p:grpSpPr>
        <a:xfrm>
          <a:off x="0" y="0"/>
          <a:ext cx="0" cy="0"/>
          <a:chOff x="0" y="0"/>
          <a:chExt cx="0" cy="0"/>
        </a:xfrm>
      </p:grpSpPr>
      <p:sp>
        <p:nvSpPr>
          <p:cNvPr id="333" name="Google Shape;333;p20"/>
          <p:cNvSpPr txBox="1"/>
          <p:nvPr>
            <p:ph type="title"/>
          </p:nvPr>
        </p:nvSpPr>
        <p:spPr>
          <a:xfrm>
            <a:off x="1303800" y="92400"/>
            <a:ext cx="7030500" cy="67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of Subjective </a:t>
            </a:r>
            <a:endParaRPr/>
          </a:p>
        </p:txBody>
      </p:sp>
      <p:sp>
        <p:nvSpPr>
          <p:cNvPr id="334" name="Google Shape;334;p20"/>
          <p:cNvSpPr txBox="1"/>
          <p:nvPr>
            <p:ph idx="1" type="body"/>
          </p:nvPr>
        </p:nvSpPr>
        <p:spPr>
          <a:xfrm>
            <a:off x="1303800" y="726950"/>
            <a:ext cx="4528800" cy="43017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br>
              <a:rPr lang="en"/>
            </a:br>
            <a:r>
              <a:rPr b="1" lang="en" sz="1400">
                <a:solidFill>
                  <a:srgbClr val="212121"/>
                </a:solidFill>
                <a:highlight>
                  <a:schemeClr val="lt2"/>
                </a:highlight>
              </a:rPr>
              <a:t>Monthly fluctuations in crime rates were observed, with a notable decline noted in June.</a:t>
            </a:r>
            <a:endParaRPr b="1" sz="1400">
              <a:solidFill>
                <a:srgbClr val="212121"/>
              </a:solidFill>
              <a:highlight>
                <a:schemeClr val="lt2"/>
              </a:highlight>
            </a:endParaRPr>
          </a:p>
          <a:p>
            <a:pPr indent="0" lvl="0" marL="0" rtl="0" algn="l">
              <a:spcBef>
                <a:spcPts val="1500"/>
              </a:spcBef>
              <a:spcAft>
                <a:spcPts val="0"/>
              </a:spcAft>
              <a:buNone/>
            </a:pPr>
            <a:r>
              <a:rPr b="1" lang="en" sz="1400">
                <a:solidFill>
                  <a:srgbClr val="212121"/>
                </a:solidFill>
                <a:highlight>
                  <a:schemeClr val="lt2"/>
                </a:highlight>
              </a:rPr>
              <a:t>Efforts to mitigate crime encompassed a multifaceted approach, including enhanced policing, community engagement initiatives, and addressing underlying societal issues.</a:t>
            </a:r>
            <a:endParaRPr b="1" sz="1400">
              <a:solidFill>
                <a:srgbClr val="212121"/>
              </a:solidFill>
              <a:highlight>
                <a:schemeClr val="lt2"/>
              </a:highlight>
            </a:endParaRPr>
          </a:p>
          <a:p>
            <a:pPr indent="0" lvl="0" marL="0" rtl="0" algn="l">
              <a:spcBef>
                <a:spcPts val="1500"/>
              </a:spcBef>
              <a:spcAft>
                <a:spcPts val="0"/>
              </a:spcAft>
              <a:buNone/>
            </a:pPr>
            <a:r>
              <a:rPr b="1" lang="en" sz="1400">
                <a:solidFill>
                  <a:srgbClr val="212121"/>
                </a:solidFill>
                <a:highlight>
                  <a:schemeClr val="lt2"/>
                </a:highlight>
              </a:rPr>
              <a:t>Tailored interventions are imperative for addressing crime in high-risk areas such as Apartment Street.</a:t>
            </a:r>
            <a:endParaRPr b="1" sz="1400">
              <a:solidFill>
                <a:srgbClr val="212121"/>
              </a:solidFill>
              <a:highlight>
                <a:schemeClr val="lt2"/>
              </a:highlight>
            </a:endParaRPr>
          </a:p>
          <a:p>
            <a:pPr indent="0" lvl="0" marL="0" rtl="0" algn="l">
              <a:spcBef>
                <a:spcPts val="1500"/>
              </a:spcBef>
              <a:spcAft>
                <a:spcPts val="0"/>
              </a:spcAft>
              <a:buNone/>
            </a:pPr>
            <a:r>
              <a:rPr b="1" lang="en" sz="1400">
                <a:solidFill>
                  <a:srgbClr val="212121"/>
                </a:solidFill>
                <a:highlight>
                  <a:schemeClr val="lt2"/>
                </a:highlight>
              </a:rPr>
              <a:t>Specific security enhancements are warranted for Wards 42, 27, 28, 6, and 24 to address their elevated crime rates.</a:t>
            </a:r>
            <a:endParaRPr b="1" sz="1400">
              <a:solidFill>
                <a:srgbClr val="212121"/>
              </a:solidFill>
              <a:highlight>
                <a:schemeClr val="lt2"/>
              </a:highlight>
            </a:endParaRPr>
          </a:p>
          <a:p>
            <a:pPr indent="0" lvl="0" marL="0" rtl="0" algn="l">
              <a:spcBef>
                <a:spcPts val="1500"/>
              </a:spcBef>
              <a:spcAft>
                <a:spcPts val="0"/>
              </a:spcAft>
              <a:buNone/>
            </a:pPr>
            <a:r>
              <a:rPr b="1" lang="en" sz="1400">
                <a:solidFill>
                  <a:srgbClr val="212121"/>
                </a:solidFill>
                <a:highlight>
                  <a:schemeClr val="lt2"/>
                </a:highlight>
              </a:rPr>
              <a:t>The variability of crime rates across different months and days underscores the necessity for proactive measures in law enforcement strategies.</a:t>
            </a:r>
            <a:endParaRPr b="1" sz="1400">
              <a:solidFill>
                <a:srgbClr val="212121"/>
              </a:solidFill>
              <a:highlight>
                <a:schemeClr val="lt2"/>
              </a:highlight>
            </a:endParaRPr>
          </a:p>
          <a:p>
            <a:pPr indent="0" lvl="0" marL="0" rtl="0" algn="l">
              <a:spcBef>
                <a:spcPts val="1500"/>
              </a:spcBef>
              <a:spcAft>
                <a:spcPts val="0"/>
              </a:spcAft>
              <a:buNone/>
            </a:pPr>
            <a:r>
              <a:rPr b="1" lang="en" sz="1400">
                <a:solidFill>
                  <a:srgbClr val="212121"/>
                </a:solidFill>
                <a:highlight>
                  <a:schemeClr val="lt2"/>
                </a:highlight>
              </a:rPr>
              <a:t>Concerns arise due to the notably low arrest rates for domestic crimes, indicating potential weaknesses in law enforcement procedures.</a:t>
            </a:r>
            <a:endParaRPr b="1" sz="1400">
              <a:solidFill>
                <a:srgbClr val="212121"/>
              </a:solidFill>
              <a:highlight>
                <a:schemeClr val="lt2"/>
              </a:highlight>
            </a:endParaRPr>
          </a:p>
          <a:p>
            <a:pPr indent="0" lvl="0" marL="0" rtl="0" algn="l">
              <a:spcBef>
                <a:spcPts val="1500"/>
              </a:spcBef>
              <a:spcAft>
                <a:spcPts val="0"/>
              </a:spcAft>
              <a:buNone/>
            </a:pPr>
            <a:r>
              <a:t/>
            </a:r>
            <a:endParaRPr sz="1100">
              <a:solidFill>
                <a:srgbClr val="000000"/>
              </a:solidFill>
              <a:latin typeface="Arial"/>
              <a:ea typeface="Arial"/>
              <a:cs typeface="Arial"/>
              <a:sym typeface="Arial"/>
            </a:endParaRPr>
          </a:p>
        </p:txBody>
      </p:sp>
      <p:pic>
        <p:nvPicPr>
          <p:cNvPr id="335" name="Google Shape;335;p20"/>
          <p:cNvPicPr preferRelativeResize="0"/>
          <p:nvPr/>
        </p:nvPicPr>
        <p:blipFill>
          <a:blip r:embed="rId3">
            <a:alphaModFix/>
          </a:blip>
          <a:stretch>
            <a:fillRect/>
          </a:stretch>
        </p:blipFill>
        <p:spPr>
          <a:xfrm>
            <a:off x="5684025" y="66675"/>
            <a:ext cx="3113477" cy="756324"/>
          </a:xfrm>
          <a:prstGeom prst="rect">
            <a:avLst/>
          </a:prstGeom>
          <a:noFill/>
          <a:ln>
            <a:noFill/>
          </a:ln>
        </p:spPr>
      </p:pic>
      <p:pic>
        <p:nvPicPr>
          <p:cNvPr id="336" name="Google Shape;336;p20"/>
          <p:cNvPicPr preferRelativeResize="0"/>
          <p:nvPr/>
        </p:nvPicPr>
        <p:blipFill>
          <a:blip r:embed="rId4">
            <a:alphaModFix/>
          </a:blip>
          <a:stretch>
            <a:fillRect/>
          </a:stretch>
        </p:blipFill>
        <p:spPr>
          <a:xfrm>
            <a:off x="5832600" y="1340722"/>
            <a:ext cx="3230052" cy="2592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0" name="Shape 340"/>
        <p:cNvGrpSpPr/>
        <p:nvPr/>
      </p:nvGrpSpPr>
      <p:grpSpPr>
        <a:xfrm>
          <a:off x="0" y="0"/>
          <a:ext cx="0" cy="0"/>
          <a:chOff x="0" y="0"/>
          <a:chExt cx="0" cy="0"/>
        </a:xfrm>
      </p:grpSpPr>
      <p:sp>
        <p:nvSpPr>
          <p:cNvPr id="341" name="Google Shape;341;p21"/>
          <p:cNvSpPr txBox="1"/>
          <p:nvPr>
            <p:ph idx="4294967295" type="title"/>
          </p:nvPr>
        </p:nvSpPr>
        <p:spPr>
          <a:xfrm>
            <a:off x="1303800" y="87200"/>
            <a:ext cx="4830600" cy="55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Subjective</a:t>
            </a:r>
            <a:endParaRPr/>
          </a:p>
        </p:txBody>
      </p:sp>
      <p:pic>
        <p:nvPicPr>
          <p:cNvPr id="342" name="Google Shape;342;p21"/>
          <p:cNvPicPr preferRelativeResize="0"/>
          <p:nvPr/>
        </p:nvPicPr>
        <p:blipFill>
          <a:blip r:embed="rId3">
            <a:alphaModFix/>
          </a:blip>
          <a:stretch>
            <a:fillRect/>
          </a:stretch>
        </p:blipFill>
        <p:spPr>
          <a:xfrm>
            <a:off x="5987375" y="129100"/>
            <a:ext cx="3065001" cy="807099"/>
          </a:xfrm>
          <a:prstGeom prst="rect">
            <a:avLst/>
          </a:prstGeom>
          <a:noFill/>
          <a:ln>
            <a:noFill/>
          </a:ln>
        </p:spPr>
      </p:pic>
      <p:sp>
        <p:nvSpPr>
          <p:cNvPr id="343" name="Google Shape;343;p21"/>
          <p:cNvSpPr txBox="1"/>
          <p:nvPr/>
        </p:nvSpPr>
        <p:spPr>
          <a:xfrm>
            <a:off x="1156800" y="643700"/>
            <a:ext cx="4830600" cy="433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highlight>
                <a:schemeClr val="lt2"/>
              </a:highlight>
              <a:latin typeface="Nunito"/>
              <a:ea typeface="Nunito"/>
              <a:cs typeface="Nunito"/>
              <a:sym typeface="Nunito"/>
            </a:endParaRPr>
          </a:p>
          <a:p>
            <a:pPr indent="0" lvl="0" marL="0" rtl="0" algn="l">
              <a:spcBef>
                <a:spcPts val="0"/>
              </a:spcBef>
              <a:spcAft>
                <a:spcPts val="0"/>
              </a:spcAft>
              <a:buNone/>
            </a:pPr>
            <a:r>
              <a:rPr b="1" lang="en" sz="1100">
                <a:highlight>
                  <a:schemeClr val="lt2"/>
                </a:highlight>
                <a:latin typeface="Nunito"/>
                <a:ea typeface="Nunito"/>
                <a:cs typeface="Nunito"/>
                <a:sym typeface="Nunito"/>
              </a:rPr>
              <a:t>Concerns arise due to the notably low arrest rates for domestic crimes, indicating potential weaknesses in law enforcement procedures.</a:t>
            </a:r>
            <a:endParaRPr b="1" sz="1100">
              <a:highlight>
                <a:schemeClr val="lt2"/>
              </a:highlight>
              <a:latin typeface="Nunito"/>
              <a:ea typeface="Nunito"/>
              <a:cs typeface="Nunito"/>
              <a:sym typeface="Nunito"/>
            </a:endParaRPr>
          </a:p>
          <a:p>
            <a:pPr indent="0" lvl="0" marL="0" rtl="0" algn="l">
              <a:spcBef>
                <a:spcPts val="0"/>
              </a:spcBef>
              <a:spcAft>
                <a:spcPts val="0"/>
              </a:spcAft>
              <a:buNone/>
            </a:pPr>
            <a:r>
              <a:t/>
            </a:r>
            <a:endParaRPr b="1" sz="1100">
              <a:highlight>
                <a:schemeClr val="lt2"/>
              </a:highlight>
              <a:latin typeface="Nunito"/>
              <a:ea typeface="Nunito"/>
              <a:cs typeface="Nunito"/>
              <a:sym typeface="Nunito"/>
            </a:endParaRPr>
          </a:p>
          <a:p>
            <a:pPr indent="0" lvl="0" marL="0" rtl="0" algn="l">
              <a:spcBef>
                <a:spcPts val="0"/>
              </a:spcBef>
              <a:spcAft>
                <a:spcPts val="0"/>
              </a:spcAft>
              <a:buNone/>
            </a:pPr>
            <a:r>
              <a:rPr b="1" lang="en" sz="1100">
                <a:highlight>
                  <a:schemeClr val="lt2"/>
                </a:highlight>
                <a:latin typeface="Nunito"/>
                <a:ea typeface="Nunito"/>
                <a:cs typeface="Nunito"/>
                <a:sym typeface="Nunito"/>
              </a:rPr>
              <a:t>Analysis of common terms within crime descriptions provides insights into prevalent crime types within the dataset.</a:t>
            </a:r>
            <a:endParaRPr b="1" sz="1100">
              <a:highlight>
                <a:schemeClr val="lt2"/>
              </a:highlight>
              <a:latin typeface="Nunito"/>
              <a:ea typeface="Nunito"/>
              <a:cs typeface="Nunito"/>
              <a:sym typeface="Nunito"/>
            </a:endParaRPr>
          </a:p>
          <a:p>
            <a:pPr indent="0" lvl="0" marL="0" rtl="0" algn="l">
              <a:spcBef>
                <a:spcPts val="0"/>
              </a:spcBef>
              <a:spcAft>
                <a:spcPts val="0"/>
              </a:spcAft>
              <a:buNone/>
            </a:pPr>
            <a:r>
              <a:t/>
            </a:r>
            <a:endParaRPr b="1" sz="1100">
              <a:highlight>
                <a:schemeClr val="lt2"/>
              </a:highlight>
              <a:latin typeface="Nunito"/>
              <a:ea typeface="Nunito"/>
              <a:cs typeface="Nunito"/>
              <a:sym typeface="Nunito"/>
            </a:endParaRPr>
          </a:p>
          <a:p>
            <a:pPr indent="0" lvl="0" marL="0" rtl="0" algn="l">
              <a:spcBef>
                <a:spcPts val="0"/>
              </a:spcBef>
              <a:spcAft>
                <a:spcPts val="0"/>
              </a:spcAft>
              <a:buNone/>
            </a:pPr>
            <a:r>
              <a:rPr b="1" lang="en" sz="1100">
                <a:highlight>
                  <a:schemeClr val="lt2"/>
                </a:highlight>
                <a:latin typeface="Nunito"/>
                <a:ea typeface="Nunito"/>
                <a:cs typeface="Nunito"/>
                <a:sym typeface="Nunito"/>
              </a:rPr>
              <a:t>Resolution times for cases display variability based on factors such as the nature of the crime and its location.</a:t>
            </a:r>
            <a:endParaRPr b="1" sz="1100">
              <a:highlight>
                <a:schemeClr val="lt2"/>
              </a:highlight>
              <a:latin typeface="Nunito"/>
              <a:ea typeface="Nunito"/>
              <a:cs typeface="Nunito"/>
              <a:sym typeface="Nunito"/>
            </a:endParaRPr>
          </a:p>
          <a:p>
            <a:pPr indent="0" lvl="0" marL="0" rtl="0" algn="l">
              <a:spcBef>
                <a:spcPts val="0"/>
              </a:spcBef>
              <a:spcAft>
                <a:spcPts val="0"/>
              </a:spcAft>
              <a:buNone/>
            </a:pPr>
            <a:r>
              <a:t/>
            </a:r>
            <a:endParaRPr b="1" sz="1100">
              <a:highlight>
                <a:schemeClr val="lt2"/>
              </a:highlight>
              <a:latin typeface="Nunito"/>
              <a:ea typeface="Nunito"/>
              <a:cs typeface="Nunito"/>
              <a:sym typeface="Nunito"/>
            </a:endParaRPr>
          </a:p>
          <a:p>
            <a:pPr indent="0" lvl="0" marL="0" rtl="0" algn="l">
              <a:spcBef>
                <a:spcPts val="0"/>
              </a:spcBef>
              <a:spcAft>
                <a:spcPts val="0"/>
              </a:spcAft>
              <a:buNone/>
            </a:pPr>
            <a:r>
              <a:rPr b="1" lang="en" sz="1100">
                <a:highlight>
                  <a:schemeClr val="lt2"/>
                </a:highlight>
                <a:latin typeface="Nunito"/>
                <a:ea typeface="Nunito"/>
                <a:cs typeface="Nunito"/>
                <a:sym typeface="Nunito"/>
              </a:rPr>
              <a:t>The most prevalent crime types identified include theft, battery, and criminal damage.</a:t>
            </a:r>
            <a:endParaRPr b="1" sz="1100">
              <a:highlight>
                <a:schemeClr val="lt2"/>
              </a:highlight>
              <a:latin typeface="Nunito"/>
              <a:ea typeface="Nunito"/>
              <a:cs typeface="Nunito"/>
              <a:sym typeface="Nunito"/>
            </a:endParaRPr>
          </a:p>
          <a:p>
            <a:pPr indent="0" lvl="0" marL="0" rtl="0" algn="l">
              <a:spcBef>
                <a:spcPts val="0"/>
              </a:spcBef>
              <a:spcAft>
                <a:spcPts val="0"/>
              </a:spcAft>
              <a:buNone/>
            </a:pPr>
            <a:r>
              <a:t/>
            </a:r>
            <a:endParaRPr b="1" sz="1100">
              <a:highlight>
                <a:schemeClr val="lt2"/>
              </a:highlight>
              <a:latin typeface="Nunito"/>
              <a:ea typeface="Nunito"/>
              <a:cs typeface="Nunito"/>
              <a:sym typeface="Nunito"/>
            </a:endParaRPr>
          </a:p>
          <a:p>
            <a:pPr indent="0" lvl="0" marL="0" rtl="0" algn="l">
              <a:spcBef>
                <a:spcPts val="0"/>
              </a:spcBef>
              <a:spcAft>
                <a:spcPts val="0"/>
              </a:spcAft>
              <a:buNone/>
            </a:pPr>
            <a:r>
              <a:rPr b="1" lang="en" sz="1100">
                <a:highlight>
                  <a:schemeClr val="lt2"/>
                </a:highlight>
                <a:latin typeface="Nunito"/>
                <a:ea typeface="Nunito"/>
                <a:cs typeface="Nunito"/>
                <a:sym typeface="Nunito"/>
              </a:rPr>
              <a:t>Secure data access and real-time analytics are facilitated through the utilization of the Power BI Gateway.</a:t>
            </a:r>
            <a:endParaRPr b="1" sz="1100">
              <a:highlight>
                <a:schemeClr val="lt2"/>
              </a:highlight>
              <a:latin typeface="Nunito"/>
              <a:ea typeface="Nunito"/>
              <a:cs typeface="Nunito"/>
              <a:sym typeface="Nunito"/>
            </a:endParaRPr>
          </a:p>
          <a:p>
            <a:pPr indent="0" lvl="0" marL="0" rtl="0" algn="l">
              <a:spcBef>
                <a:spcPts val="0"/>
              </a:spcBef>
              <a:spcAft>
                <a:spcPts val="0"/>
              </a:spcAft>
              <a:buNone/>
            </a:pPr>
            <a:r>
              <a:t/>
            </a:r>
            <a:endParaRPr b="1" sz="1100">
              <a:highlight>
                <a:schemeClr val="lt2"/>
              </a:highlight>
              <a:latin typeface="Nunito"/>
              <a:ea typeface="Nunito"/>
              <a:cs typeface="Nunito"/>
              <a:sym typeface="Nunito"/>
            </a:endParaRPr>
          </a:p>
          <a:p>
            <a:pPr indent="0" lvl="0" marL="0" rtl="0" algn="l">
              <a:spcBef>
                <a:spcPts val="0"/>
              </a:spcBef>
              <a:spcAft>
                <a:spcPts val="0"/>
              </a:spcAft>
              <a:buNone/>
            </a:pPr>
            <a:r>
              <a:rPr b="1" lang="en" sz="1100">
                <a:highlight>
                  <a:schemeClr val="lt2"/>
                </a:highlight>
                <a:latin typeface="Nunito"/>
                <a:ea typeface="Nunito"/>
                <a:cs typeface="Nunito"/>
                <a:sym typeface="Nunito"/>
              </a:rPr>
              <a:t>A many-to-one relationship is evident between districts in crime data and district_ids in a newly established table, indicating the need for careful consideration in data analysis and management processes.</a:t>
            </a:r>
            <a:endParaRPr b="1" sz="1100">
              <a:highlight>
                <a:schemeClr val="lt2"/>
              </a:highlight>
              <a:latin typeface="Nunito"/>
              <a:ea typeface="Nunito"/>
              <a:cs typeface="Nunito"/>
              <a:sym typeface="Nunito"/>
            </a:endParaRPr>
          </a:p>
          <a:p>
            <a:pPr indent="0" lvl="0" marL="0" rtl="0" algn="l">
              <a:spcBef>
                <a:spcPts val="0"/>
              </a:spcBef>
              <a:spcAft>
                <a:spcPts val="0"/>
              </a:spcAft>
              <a:buNone/>
            </a:pPr>
            <a:r>
              <a:t/>
            </a:r>
            <a:endParaRPr sz="10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sz="1200">
              <a:solidFill>
                <a:srgbClr val="ECECEC"/>
              </a:solidFill>
              <a:highlight>
                <a:srgbClr val="212121"/>
              </a:highlight>
              <a:latin typeface="Roboto"/>
              <a:ea typeface="Roboto"/>
              <a:cs typeface="Roboto"/>
              <a:sym typeface="Roboto"/>
            </a:endParaRPr>
          </a:p>
        </p:txBody>
      </p:sp>
      <p:pic>
        <p:nvPicPr>
          <p:cNvPr id="344" name="Google Shape;344;p21"/>
          <p:cNvPicPr preferRelativeResize="0"/>
          <p:nvPr/>
        </p:nvPicPr>
        <p:blipFill>
          <a:blip r:embed="rId4">
            <a:alphaModFix/>
          </a:blip>
          <a:stretch>
            <a:fillRect/>
          </a:stretch>
        </p:blipFill>
        <p:spPr>
          <a:xfrm>
            <a:off x="6165800" y="1421475"/>
            <a:ext cx="2860550" cy="2566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